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7"/>
  </p:notesMasterIdLst>
  <p:sldIdLst>
    <p:sldId id="261" r:id="rId2"/>
    <p:sldId id="275" r:id="rId3"/>
    <p:sldId id="2796" r:id="rId4"/>
    <p:sldId id="283" r:id="rId5"/>
    <p:sldId id="287" r:id="rId6"/>
    <p:sldId id="2986" r:id="rId7"/>
    <p:sldId id="2987" r:id="rId8"/>
    <p:sldId id="2729" r:id="rId9"/>
    <p:sldId id="2989" r:id="rId10"/>
    <p:sldId id="2990" r:id="rId11"/>
    <p:sldId id="2991" r:id="rId12"/>
    <p:sldId id="2992" r:id="rId13"/>
    <p:sldId id="2731" r:id="rId14"/>
    <p:sldId id="302" r:id="rId15"/>
    <p:sldId id="295" r:id="rId16"/>
    <p:sldId id="296" r:id="rId17"/>
    <p:sldId id="297" r:id="rId18"/>
    <p:sldId id="2739" r:id="rId19"/>
    <p:sldId id="2730" r:id="rId20"/>
    <p:sldId id="2740" r:id="rId21"/>
    <p:sldId id="2720" r:id="rId22"/>
    <p:sldId id="2741" r:id="rId23"/>
    <p:sldId id="2742" r:id="rId24"/>
    <p:sldId id="2080" r:id="rId25"/>
    <p:sldId id="337" r:id="rId26"/>
    <p:sldId id="2743" r:id="rId27"/>
    <p:sldId id="340" r:id="rId28"/>
    <p:sldId id="2746" r:id="rId29"/>
    <p:sldId id="2744" r:id="rId30"/>
    <p:sldId id="2745" r:id="rId31"/>
    <p:sldId id="2747" r:id="rId32"/>
    <p:sldId id="462" r:id="rId33"/>
    <p:sldId id="2786" r:id="rId34"/>
    <p:sldId id="2749" r:id="rId35"/>
    <p:sldId id="2750" r:id="rId36"/>
    <p:sldId id="2751" r:id="rId37"/>
    <p:sldId id="2752" r:id="rId38"/>
    <p:sldId id="2753" r:id="rId39"/>
    <p:sldId id="2979" r:id="rId40"/>
    <p:sldId id="2980" r:id="rId41"/>
    <p:sldId id="2982" r:id="rId42"/>
    <p:sldId id="2983" r:id="rId43"/>
    <p:sldId id="2984" r:id="rId44"/>
    <p:sldId id="2985" r:id="rId45"/>
    <p:sldId id="1688"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339933"/>
    <a:srgbClr val="FFCCFF"/>
    <a:srgbClr val="66CCFF"/>
    <a:srgbClr val="43DD52"/>
    <a:srgbClr val="0501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661" autoAdjust="0"/>
    <p:restoredTop sz="77986" autoAdjust="0"/>
  </p:normalViewPr>
  <p:slideViewPr>
    <p:cSldViewPr snapToGrid="0">
      <p:cViewPr varScale="1">
        <p:scale>
          <a:sx n="116" d="100"/>
          <a:sy n="116" d="100"/>
        </p:scale>
        <p:origin x="705" y="72"/>
      </p:cViewPr>
      <p:guideLst>
        <p:guide orient="horz" pos="2160"/>
        <p:guide pos="3840"/>
      </p:guideLst>
    </p:cSldViewPr>
  </p:slideViewPr>
  <p:notesTextViewPr>
    <p:cViewPr>
      <p:scale>
        <a:sx n="1" d="1"/>
        <a:sy n="1" d="1"/>
      </p:scale>
      <p:origin x="0" y="0"/>
    </p:cViewPr>
  </p:notesTextViewPr>
  <p:sorterViewPr>
    <p:cViewPr varScale="1">
      <p:scale>
        <a:sx n="1" d="1"/>
        <a:sy n="1" d="1"/>
      </p:scale>
      <p:origin x="0" y="-75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poqa Han Sans Neo Medium" pitchFamily="2" charset="-127"/>
                <a:ea typeface="Spoqa Han Sans Neo Medium" pitchFamily="2"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poqa Han Sans Neo Medium" pitchFamily="2" charset="-127"/>
                <a:ea typeface="Spoqa Han Sans Neo Medium" pitchFamily="2" charset="-127"/>
              </a:defRPr>
            </a:lvl1pPr>
          </a:lstStyle>
          <a:p>
            <a:fld id="{A15229EC-3D2C-4291-B15E-A8F0B0F819A6}" type="datetimeFigureOut">
              <a:rPr lang="ko-KR" altLang="en-US" smtClean="0"/>
              <a:pPr/>
              <a:t>2025-02-27</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poqa Han Sans Neo Medium" pitchFamily="2" charset="-127"/>
                <a:ea typeface="Spoqa Han Sans Neo Medium" pitchFamily="2"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poqa Han Sans Neo Medium" pitchFamily="2" charset="-127"/>
                <a:ea typeface="Spoqa Han Sans Neo Medium" pitchFamily="2" charset="-127"/>
              </a:defRPr>
            </a:lvl1pPr>
          </a:lstStyle>
          <a:p>
            <a:fld id="{C2885007-F1FF-4723-94AE-785C3E54DC8F}" type="slidenum">
              <a:rPr lang="ko-KR" altLang="en-US" smtClean="0"/>
              <a:pPr/>
              <a:t>‹#›</a:t>
            </a:fld>
            <a:endParaRPr lang="ko-KR" altLang="en-US" dirty="0"/>
          </a:p>
        </p:txBody>
      </p:sp>
    </p:spTree>
    <p:extLst>
      <p:ext uri="{BB962C8B-B14F-4D97-AF65-F5344CB8AC3E}">
        <p14:creationId xmlns:p14="http://schemas.microsoft.com/office/powerpoint/2010/main" val="376820042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1pPr>
    <a:lvl2pPr marL="45720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2pPr>
    <a:lvl3pPr marL="91440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3pPr>
    <a:lvl4pPr marL="137160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4pPr>
    <a:lvl5pPr marL="1828800" algn="l" defTabSz="914400" rtl="0" eaLnBrk="1" latinLnBrk="1" hangingPunct="1">
      <a:defRPr sz="1200" kern="1200">
        <a:solidFill>
          <a:schemeClr val="tx1"/>
        </a:solidFill>
        <a:latin typeface="Spoqa Han Sans Neo Medium" pitchFamily="2" charset="-127"/>
        <a:ea typeface="Spoqa Han Sans Neo Medium"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2885007-F1FF-4723-94AE-785C3E54DC8F}" type="slidenum">
              <a:rPr lang="ko-KR" altLang="en-US" smtClean="0"/>
              <a:pPr/>
              <a:t>41</a:t>
            </a:fld>
            <a:endParaRPr lang="ko-KR" altLang="en-US" dirty="0"/>
          </a:p>
        </p:txBody>
      </p:sp>
    </p:spTree>
    <p:extLst>
      <p:ext uri="{BB962C8B-B14F-4D97-AF65-F5344CB8AC3E}">
        <p14:creationId xmlns:p14="http://schemas.microsoft.com/office/powerpoint/2010/main" val="40503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7" name="Google Shape;31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2885007-F1FF-4723-94AE-785C3E54DC8F}" type="slidenum">
              <a:rPr lang="ko-KR" altLang="en-US" smtClean="0"/>
              <a:pPr/>
              <a:t>33</a:t>
            </a:fld>
            <a:endParaRPr lang="ko-KR" altLang="en-US" dirty="0"/>
          </a:p>
        </p:txBody>
      </p:sp>
    </p:spTree>
    <p:extLst>
      <p:ext uri="{BB962C8B-B14F-4D97-AF65-F5344CB8AC3E}">
        <p14:creationId xmlns:p14="http://schemas.microsoft.com/office/powerpoint/2010/main" val="275138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만" type="titleOnly">
  <p:cSld name="1_제목만">
    <p:spTree>
      <p:nvGrpSpPr>
        <p:cNvPr id="1" name="Shape 15"/>
        <p:cNvGrpSpPr/>
        <p:nvPr/>
      </p:nvGrpSpPr>
      <p:grpSpPr>
        <a:xfrm>
          <a:off x="0" y="0"/>
          <a:ext cx="0" cy="0"/>
          <a:chOff x="0" y="0"/>
          <a:chExt cx="0" cy="0"/>
        </a:xfrm>
      </p:grpSpPr>
      <p:sp>
        <p:nvSpPr>
          <p:cNvPr id="20" name="Google Shape;20;p71"/>
          <p:cNvSpPr txBox="1">
            <a:spLocks noGrp="1"/>
          </p:cNvSpPr>
          <p:nvPr>
            <p:ph type="title"/>
          </p:nvPr>
        </p:nvSpPr>
        <p:spPr>
          <a:xfrm>
            <a:off x="1393372" y="2222521"/>
            <a:ext cx="9065079" cy="18201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Arial"/>
              <a:buNone/>
              <a:defRPr sz="3200">
                <a:solidFill>
                  <a:srgbClr val="0070C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 name="그룹 6">
            <a:extLst>
              <a:ext uri="{FF2B5EF4-FFF2-40B4-BE49-F238E27FC236}">
                <a16:creationId xmlns:a16="http://schemas.microsoft.com/office/drawing/2014/main" id="{C084AF34-8C49-44BE-BC21-1B63DF900532}"/>
              </a:ext>
            </a:extLst>
          </p:cNvPr>
          <p:cNvGrpSpPr/>
          <p:nvPr userDrawn="1"/>
        </p:nvGrpSpPr>
        <p:grpSpPr>
          <a:xfrm>
            <a:off x="-1" y="6285550"/>
            <a:ext cx="12192001" cy="104754"/>
            <a:chOff x="0" y="5138413"/>
            <a:chExt cx="12192001" cy="104754"/>
          </a:xfrm>
        </p:grpSpPr>
        <p:sp>
          <p:nvSpPr>
            <p:cNvPr id="8" name="직사각형 7">
              <a:extLst>
                <a:ext uri="{FF2B5EF4-FFF2-40B4-BE49-F238E27FC236}">
                  <a16:creationId xmlns:a16="http://schemas.microsoft.com/office/drawing/2014/main" id="{F6E8C2AB-AC76-4DA3-A363-AE428092EC03}"/>
                </a:ext>
              </a:extLst>
            </p:cNvPr>
            <p:cNvSpPr/>
            <p:nvPr userDrawn="1"/>
          </p:nvSpPr>
          <p:spPr>
            <a:xfrm>
              <a:off x="0" y="5138413"/>
              <a:ext cx="9541565" cy="10475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A0DCD469-4588-456E-81DB-2776E0E6B70D}"/>
                </a:ext>
              </a:extLst>
            </p:cNvPr>
            <p:cNvSpPr/>
            <p:nvPr userDrawn="1"/>
          </p:nvSpPr>
          <p:spPr>
            <a:xfrm>
              <a:off x="9541565" y="5138413"/>
              <a:ext cx="2650436" cy="10045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Slide Number Placeholder 5">
            <a:extLst>
              <a:ext uri="{FF2B5EF4-FFF2-40B4-BE49-F238E27FC236}">
                <a16:creationId xmlns:a16="http://schemas.microsoft.com/office/drawing/2014/main" id="{A9FF05A9-920C-4937-B28E-BF2F82CAD938}"/>
              </a:ext>
            </a:extLst>
          </p:cNvPr>
          <p:cNvSpPr>
            <a:spLocks noGrp="1"/>
          </p:cNvSpPr>
          <p:nvPr>
            <p:ph type="sldNum" sz="quarter" idx="4"/>
          </p:nvPr>
        </p:nvSpPr>
        <p:spPr>
          <a:xfrm>
            <a:off x="9788056" y="6419959"/>
            <a:ext cx="2146852" cy="365125"/>
          </a:xfrm>
          <a:prstGeom prst="rect">
            <a:avLst/>
          </a:prstGeom>
        </p:spPr>
        <p:txBody>
          <a:bodyPr/>
          <a:lstStyle>
            <a:lvl1pPr algn="r">
              <a:defRPr>
                <a:solidFill>
                  <a:schemeClr val="bg1">
                    <a:lumMod val="50000"/>
                  </a:schemeClr>
                </a:solidFill>
              </a:defRPr>
            </a:lvl1pPr>
          </a:lstStyle>
          <a:p>
            <a:fld id="{634DECA5-6CD8-44AF-ACED-5DC73A540B1E}" type="slidenum">
              <a:rPr lang="ko-KR" altLang="en-US" smtClean="0"/>
              <a:pPr/>
              <a:t>‹#›</a:t>
            </a:fld>
            <a:endParaRPr lang="ko-KR" altLang="en-US"/>
          </a:p>
        </p:txBody>
      </p:sp>
    </p:spTree>
    <p:extLst>
      <p:ext uri="{BB962C8B-B14F-4D97-AF65-F5344CB8AC3E}">
        <p14:creationId xmlns:p14="http://schemas.microsoft.com/office/powerpoint/2010/main" val="267119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788056" y="6419959"/>
            <a:ext cx="2146852" cy="365125"/>
          </a:xfrm>
          <a:prstGeom prst="rect">
            <a:avLst/>
          </a:prstGeom>
        </p:spPr>
        <p:txBody>
          <a:bodyPr/>
          <a:lstStyle>
            <a:lvl1pPr algn="r">
              <a:defRPr/>
            </a:lvl1pPr>
          </a:lstStyle>
          <a:p>
            <a:fld id="{634DECA5-6CD8-44AF-ACED-5DC73A540B1E}" type="slidenum">
              <a:rPr lang="ko-KR" altLang="en-US" smtClean="0"/>
              <a:pPr/>
              <a:t>‹#›</a:t>
            </a:fld>
            <a:endParaRPr lang="ko-KR" altLang="en-US"/>
          </a:p>
        </p:txBody>
      </p:sp>
      <p:grpSp>
        <p:nvGrpSpPr>
          <p:cNvPr id="2" name="그룹 1">
            <a:extLst>
              <a:ext uri="{FF2B5EF4-FFF2-40B4-BE49-F238E27FC236}">
                <a16:creationId xmlns:a16="http://schemas.microsoft.com/office/drawing/2014/main" id="{24AA0D58-5765-4440-B19D-7BE1243AA52B}"/>
              </a:ext>
            </a:extLst>
          </p:cNvPr>
          <p:cNvGrpSpPr/>
          <p:nvPr userDrawn="1"/>
        </p:nvGrpSpPr>
        <p:grpSpPr>
          <a:xfrm>
            <a:off x="-1" y="6285550"/>
            <a:ext cx="12192001" cy="104754"/>
            <a:chOff x="0" y="5138413"/>
            <a:chExt cx="12192001" cy="104754"/>
          </a:xfrm>
        </p:grpSpPr>
        <p:sp>
          <p:nvSpPr>
            <p:cNvPr id="10" name="직사각형 9">
              <a:extLst>
                <a:ext uri="{FF2B5EF4-FFF2-40B4-BE49-F238E27FC236}">
                  <a16:creationId xmlns:a16="http://schemas.microsoft.com/office/drawing/2014/main" id="{6AD4A219-E332-44F9-B66D-D498608EBD2B}"/>
                </a:ext>
              </a:extLst>
            </p:cNvPr>
            <p:cNvSpPr/>
            <p:nvPr userDrawn="1"/>
          </p:nvSpPr>
          <p:spPr>
            <a:xfrm>
              <a:off x="0" y="5138413"/>
              <a:ext cx="9541565" cy="10475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2EF85B90-E116-466E-96BA-0AA2ABD9A537}"/>
                </a:ext>
              </a:extLst>
            </p:cNvPr>
            <p:cNvSpPr/>
            <p:nvPr userDrawn="1"/>
          </p:nvSpPr>
          <p:spPr>
            <a:xfrm>
              <a:off x="9541565" y="5138413"/>
              <a:ext cx="2650436" cy="10045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그래픽 14">
            <a:extLst>
              <a:ext uri="{FF2B5EF4-FFF2-40B4-BE49-F238E27FC236}">
                <a16:creationId xmlns:a16="http://schemas.microsoft.com/office/drawing/2014/main" id="{A17B7064-3B66-4315-91E4-5CDAA51103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9614" y="6470288"/>
            <a:ext cx="1704230" cy="272628"/>
          </a:xfrm>
          <a:prstGeom prst="rect">
            <a:avLst/>
          </a:prstGeom>
        </p:spPr>
      </p:pic>
      <p:pic>
        <p:nvPicPr>
          <p:cNvPr id="12" name="그래픽 11">
            <a:extLst>
              <a:ext uri="{FF2B5EF4-FFF2-40B4-BE49-F238E27FC236}">
                <a16:creationId xmlns:a16="http://schemas.microsoft.com/office/drawing/2014/main" id="{5F399D38-B908-49F8-B2F1-2C7B42E6211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89930" y="23812"/>
            <a:ext cx="1340393" cy="657225"/>
          </a:xfrm>
          <a:prstGeom prst="rect">
            <a:avLst/>
          </a:prstGeom>
        </p:spPr>
      </p:pic>
      <p:sp>
        <p:nvSpPr>
          <p:cNvPr id="7" name="제목 개체 틀 1">
            <a:extLst>
              <a:ext uri="{FF2B5EF4-FFF2-40B4-BE49-F238E27FC236}">
                <a16:creationId xmlns:a16="http://schemas.microsoft.com/office/drawing/2014/main" id="{128EEC53-C4C4-48E3-B119-413D6C8F7439}"/>
              </a:ext>
            </a:extLst>
          </p:cNvPr>
          <p:cNvSpPr>
            <a:spLocks noGrp="1"/>
          </p:cNvSpPr>
          <p:nvPr>
            <p:ph type="title"/>
          </p:nvPr>
        </p:nvSpPr>
        <p:spPr>
          <a:xfrm>
            <a:off x="389615" y="0"/>
            <a:ext cx="10090204" cy="704850"/>
          </a:xfrm>
          <a:prstGeom prst="rect">
            <a:avLst/>
          </a:prstGeom>
        </p:spPr>
        <p:txBody>
          <a:bodyPr vert="horz" lIns="91440" tIns="45720" rIns="91440" bIns="45720" rtlCol="0" anchor="ctr">
            <a:normAutofit/>
          </a:bodyPr>
          <a:lstStyle>
            <a:lvl1pPr>
              <a:defRPr>
                <a:latin typeface="12롯데마트드림Bold" panose="02020603020101020101" pitchFamily="18" charset="-127"/>
                <a:ea typeface="12롯데마트드림Bold" panose="02020603020101020101" pitchFamily="18" charset="-127"/>
              </a:defRPr>
            </a:lvl1pPr>
          </a:lstStyle>
          <a:p>
            <a:r>
              <a:rPr lang="ko-KR" altLang="en-US" dirty="0"/>
              <a:t>마스터 제목 스타일 편집</a:t>
            </a:r>
          </a:p>
        </p:txBody>
      </p:sp>
      <p:sp>
        <p:nvSpPr>
          <p:cNvPr id="14" name="Text Placeholder 2">
            <a:extLst>
              <a:ext uri="{FF2B5EF4-FFF2-40B4-BE49-F238E27FC236}">
                <a16:creationId xmlns:a16="http://schemas.microsoft.com/office/drawing/2014/main" id="{18FFC728-6F2D-4893-B5E9-1E38DE926B4D}"/>
              </a:ext>
            </a:extLst>
          </p:cNvPr>
          <p:cNvSpPr>
            <a:spLocks noGrp="1"/>
          </p:cNvSpPr>
          <p:nvPr>
            <p:ph idx="1"/>
          </p:nvPr>
        </p:nvSpPr>
        <p:spPr>
          <a:xfrm>
            <a:off x="323353" y="881948"/>
            <a:ext cx="11545294" cy="53017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p:txBody>
      </p:sp>
    </p:spTree>
    <p:extLst>
      <p:ext uri="{BB962C8B-B14F-4D97-AF65-F5344CB8AC3E}">
        <p14:creationId xmlns:p14="http://schemas.microsoft.com/office/powerpoint/2010/main" val="505119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718151" y="6419959"/>
            <a:ext cx="2297264" cy="365125"/>
          </a:xfrm>
          <a:prstGeom prst="rect">
            <a:avLst/>
          </a:prstGeom>
        </p:spPr>
        <p:txBody>
          <a:bodyPr/>
          <a:lstStyle>
            <a:lvl1pPr algn="r">
              <a:defRPr/>
            </a:lvl1pPr>
          </a:lstStyle>
          <a:p>
            <a:fld id="{48F63A3B-78C7-47BE-AE5E-E10140E04643}" type="slidenum">
              <a:rPr lang="en-US" smtClean="0"/>
              <a:pPr/>
              <a:t>‹#›</a:t>
            </a:fld>
            <a:endParaRPr lang="en-US" dirty="0"/>
          </a:p>
        </p:txBody>
      </p:sp>
      <p:grpSp>
        <p:nvGrpSpPr>
          <p:cNvPr id="7" name="그룹 6">
            <a:extLst>
              <a:ext uri="{FF2B5EF4-FFF2-40B4-BE49-F238E27FC236}">
                <a16:creationId xmlns:a16="http://schemas.microsoft.com/office/drawing/2014/main" id="{6A95318F-66C1-4CB0-BE75-1634CC849565}"/>
              </a:ext>
            </a:extLst>
          </p:cNvPr>
          <p:cNvGrpSpPr/>
          <p:nvPr userDrawn="1"/>
        </p:nvGrpSpPr>
        <p:grpSpPr>
          <a:xfrm>
            <a:off x="-1" y="6285550"/>
            <a:ext cx="12192001" cy="104754"/>
            <a:chOff x="0" y="5138413"/>
            <a:chExt cx="12192001" cy="104754"/>
          </a:xfrm>
        </p:grpSpPr>
        <p:sp>
          <p:nvSpPr>
            <p:cNvPr id="8" name="직사각형 7">
              <a:extLst>
                <a:ext uri="{FF2B5EF4-FFF2-40B4-BE49-F238E27FC236}">
                  <a16:creationId xmlns:a16="http://schemas.microsoft.com/office/drawing/2014/main" id="{949765BB-16AE-4D07-8558-8BBBB7ED3496}"/>
                </a:ext>
              </a:extLst>
            </p:cNvPr>
            <p:cNvSpPr/>
            <p:nvPr userDrawn="1"/>
          </p:nvSpPr>
          <p:spPr>
            <a:xfrm>
              <a:off x="0" y="5138413"/>
              <a:ext cx="9541565" cy="10475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06DBE34-4665-483D-B77D-6DE65D85A8E0}"/>
                </a:ext>
              </a:extLst>
            </p:cNvPr>
            <p:cNvSpPr/>
            <p:nvPr userDrawn="1"/>
          </p:nvSpPr>
          <p:spPr>
            <a:xfrm>
              <a:off x="9541565" y="5138413"/>
              <a:ext cx="2650436" cy="10045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그래픽 10">
            <a:extLst>
              <a:ext uri="{FF2B5EF4-FFF2-40B4-BE49-F238E27FC236}">
                <a16:creationId xmlns:a16="http://schemas.microsoft.com/office/drawing/2014/main" id="{D72A1650-633A-404D-A1E5-19BD7D71F4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9614" y="6470288"/>
            <a:ext cx="1704230" cy="272628"/>
          </a:xfrm>
          <a:prstGeom prst="rect">
            <a:avLst/>
          </a:prstGeom>
        </p:spPr>
      </p:pic>
      <p:pic>
        <p:nvPicPr>
          <p:cNvPr id="10" name="그래픽 9">
            <a:extLst>
              <a:ext uri="{FF2B5EF4-FFF2-40B4-BE49-F238E27FC236}">
                <a16:creationId xmlns:a16="http://schemas.microsoft.com/office/drawing/2014/main" id="{09AFE2BD-B819-4989-A1CC-DE049995A6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89930" y="23812"/>
            <a:ext cx="1340393" cy="657225"/>
          </a:xfrm>
          <a:prstGeom prst="rect">
            <a:avLst/>
          </a:prstGeom>
        </p:spPr>
      </p:pic>
    </p:spTree>
    <p:extLst>
      <p:ext uri="{BB962C8B-B14F-4D97-AF65-F5344CB8AC3E}">
        <p14:creationId xmlns:p14="http://schemas.microsoft.com/office/powerpoint/2010/main" val="1291929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718151" y="6419959"/>
            <a:ext cx="2297264" cy="365125"/>
          </a:xfrm>
          <a:prstGeom prst="rect">
            <a:avLst/>
          </a:prstGeom>
        </p:spPr>
        <p:txBody>
          <a:bodyPr/>
          <a:lstStyle>
            <a:lvl1pPr algn="r">
              <a:defRPr/>
            </a:lvl1pPr>
          </a:lstStyle>
          <a:p>
            <a:fld id="{634DECA5-6CD8-44AF-ACED-5DC73A540B1E}" type="slidenum">
              <a:rPr lang="ko-KR" altLang="en-US" smtClean="0"/>
              <a:pPr/>
              <a:t>‹#›</a:t>
            </a:fld>
            <a:endParaRPr lang="ko-KR" altLang="en-US"/>
          </a:p>
        </p:txBody>
      </p:sp>
      <p:grpSp>
        <p:nvGrpSpPr>
          <p:cNvPr id="7" name="그룹 6">
            <a:extLst>
              <a:ext uri="{FF2B5EF4-FFF2-40B4-BE49-F238E27FC236}">
                <a16:creationId xmlns:a16="http://schemas.microsoft.com/office/drawing/2014/main" id="{29B6715E-9154-42F4-A3A1-3A97D717583D}"/>
              </a:ext>
            </a:extLst>
          </p:cNvPr>
          <p:cNvGrpSpPr/>
          <p:nvPr userDrawn="1"/>
        </p:nvGrpSpPr>
        <p:grpSpPr>
          <a:xfrm>
            <a:off x="-1" y="6285550"/>
            <a:ext cx="12192001" cy="104754"/>
            <a:chOff x="0" y="5138413"/>
            <a:chExt cx="12192001" cy="104754"/>
          </a:xfrm>
        </p:grpSpPr>
        <p:sp>
          <p:nvSpPr>
            <p:cNvPr id="8" name="직사각형 7">
              <a:extLst>
                <a:ext uri="{FF2B5EF4-FFF2-40B4-BE49-F238E27FC236}">
                  <a16:creationId xmlns:a16="http://schemas.microsoft.com/office/drawing/2014/main" id="{91A27302-6492-4CD2-8630-3D4F8D470E32}"/>
                </a:ext>
              </a:extLst>
            </p:cNvPr>
            <p:cNvSpPr/>
            <p:nvPr userDrawn="1"/>
          </p:nvSpPr>
          <p:spPr>
            <a:xfrm>
              <a:off x="0" y="5138413"/>
              <a:ext cx="9541565" cy="10475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200CDAB-0C7B-4C74-AFC5-A841EE3ACAD4}"/>
                </a:ext>
              </a:extLst>
            </p:cNvPr>
            <p:cNvSpPr/>
            <p:nvPr userDrawn="1"/>
          </p:nvSpPr>
          <p:spPr>
            <a:xfrm>
              <a:off x="9541565" y="5138413"/>
              <a:ext cx="2650436" cy="10045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래픽 11">
            <a:extLst>
              <a:ext uri="{FF2B5EF4-FFF2-40B4-BE49-F238E27FC236}">
                <a16:creationId xmlns:a16="http://schemas.microsoft.com/office/drawing/2014/main" id="{062F1060-C653-4406-A9EA-E4F0C76C1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9614" y="6470288"/>
            <a:ext cx="1704230" cy="272628"/>
          </a:xfrm>
          <a:prstGeom prst="rect">
            <a:avLst/>
          </a:prstGeom>
        </p:spPr>
      </p:pic>
      <p:sp>
        <p:nvSpPr>
          <p:cNvPr id="16" name="제목 개체 틀 1">
            <a:extLst>
              <a:ext uri="{FF2B5EF4-FFF2-40B4-BE49-F238E27FC236}">
                <a16:creationId xmlns:a16="http://schemas.microsoft.com/office/drawing/2014/main" id="{58BB90F2-927F-4D3D-B30A-9F695F4CAAF6}"/>
              </a:ext>
            </a:extLst>
          </p:cNvPr>
          <p:cNvSpPr>
            <a:spLocks noGrp="1"/>
          </p:cNvSpPr>
          <p:nvPr>
            <p:ph type="title"/>
          </p:nvPr>
        </p:nvSpPr>
        <p:spPr>
          <a:xfrm>
            <a:off x="323353" y="11905"/>
            <a:ext cx="10204900" cy="681038"/>
          </a:xfrm>
          <a:prstGeom prst="rect">
            <a:avLst/>
          </a:prstGeom>
        </p:spPr>
        <p:txBody>
          <a:bodyPr vert="horz" lIns="91440" tIns="45720" rIns="91440" bIns="45720" rtlCol="0" anchor="ctr">
            <a:normAutofit/>
          </a:bodyPr>
          <a:lstStyle/>
          <a:p>
            <a:r>
              <a:rPr lang="ko-KR" altLang="en-US"/>
              <a:t>마스터 제목 스타일 편집</a:t>
            </a:r>
          </a:p>
        </p:txBody>
      </p:sp>
    </p:spTree>
    <p:extLst>
      <p:ext uri="{BB962C8B-B14F-4D97-AF65-F5344CB8AC3E}">
        <p14:creationId xmlns:p14="http://schemas.microsoft.com/office/powerpoint/2010/main" val="115284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3" name="제목 개체 틀 1">
            <a:extLst>
              <a:ext uri="{FF2B5EF4-FFF2-40B4-BE49-F238E27FC236}">
                <a16:creationId xmlns:a16="http://schemas.microsoft.com/office/drawing/2014/main" id="{F3FB7D25-C691-4DFF-8CA9-EE17111D5FA2}"/>
              </a:ext>
            </a:extLst>
          </p:cNvPr>
          <p:cNvSpPr>
            <a:spLocks noGrp="1"/>
          </p:cNvSpPr>
          <p:nvPr>
            <p:ph type="title"/>
          </p:nvPr>
        </p:nvSpPr>
        <p:spPr>
          <a:xfrm>
            <a:off x="323353" y="11905"/>
            <a:ext cx="10204900" cy="681038"/>
          </a:xfrm>
          <a:prstGeom prst="rect">
            <a:avLst/>
          </a:prstGeom>
        </p:spPr>
        <p:txBody>
          <a:bodyPr vert="horz" lIns="91440" tIns="45720" rIns="91440" bIns="45720" rtlCol="0" anchor="ctr">
            <a:normAutofit/>
          </a:bodyPr>
          <a:lstStyle/>
          <a:p>
            <a:r>
              <a:rPr lang="ko-KR" altLang="en-US"/>
              <a:t>마스터 제목 스타일 편집</a:t>
            </a:r>
          </a:p>
        </p:txBody>
      </p:sp>
    </p:spTree>
    <p:extLst>
      <p:ext uri="{BB962C8B-B14F-4D97-AF65-F5344CB8AC3E}">
        <p14:creationId xmlns:p14="http://schemas.microsoft.com/office/powerpoint/2010/main" val="225289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A08425F3-86A7-4CAA-B7E4-B80B26E02DC8}"/>
              </a:ext>
            </a:extLst>
          </p:cNvPr>
          <p:cNvSpPr/>
          <p:nvPr userDrawn="1"/>
        </p:nvSpPr>
        <p:spPr>
          <a:xfrm>
            <a:off x="0" y="-1"/>
            <a:ext cx="12192000" cy="7048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12롯데마트드림Bold" panose="02020603020101020101" pitchFamily="18" charset="-127"/>
              <a:ea typeface="12롯데마트드림Bold" panose="02020603020101020101" pitchFamily="18" charset="-127"/>
            </a:endParaRPr>
          </a:p>
        </p:txBody>
      </p:sp>
      <p:sp>
        <p:nvSpPr>
          <p:cNvPr id="3" name="Text Placeholder 2"/>
          <p:cNvSpPr>
            <a:spLocks noGrp="1"/>
          </p:cNvSpPr>
          <p:nvPr>
            <p:ph type="body" idx="1"/>
          </p:nvPr>
        </p:nvSpPr>
        <p:spPr>
          <a:xfrm>
            <a:off x="323353" y="881948"/>
            <a:ext cx="11545294" cy="53017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p:txBody>
      </p:sp>
      <p:sp>
        <p:nvSpPr>
          <p:cNvPr id="2" name="제목 개체 틀 1">
            <a:extLst>
              <a:ext uri="{FF2B5EF4-FFF2-40B4-BE49-F238E27FC236}">
                <a16:creationId xmlns:a16="http://schemas.microsoft.com/office/drawing/2014/main" id="{6EC951EA-CFC1-46B5-BD63-13A84B623775}"/>
              </a:ext>
            </a:extLst>
          </p:cNvPr>
          <p:cNvSpPr>
            <a:spLocks noGrp="1"/>
          </p:cNvSpPr>
          <p:nvPr>
            <p:ph type="title"/>
          </p:nvPr>
        </p:nvSpPr>
        <p:spPr>
          <a:xfrm>
            <a:off x="323353" y="11905"/>
            <a:ext cx="10204900" cy="681038"/>
          </a:xfrm>
          <a:prstGeom prst="rect">
            <a:avLst/>
          </a:prstGeom>
        </p:spPr>
        <p:txBody>
          <a:bodyPr vert="horz" lIns="91440" tIns="45720" rIns="91440" bIns="45720" rtlCol="0" anchor="ctr">
            <a:normAutofit/>
          </a:bodyPr>
          <a:lstStyle/>
          <a:p>
            <a:r>
              <a:rPr lang="ko-KR" altLang="en-US" dirty="0"/>
              <a:t>마스터 제목 스타일 편집</a:t>
            </a:r>
          </a:p>
        </p:txBody>
      </p:sp>
      <p:pic>
        <p:nvPicPr>
          <p:cNvPr id="8" name="그래픽 7">
            <a:extLst>
              <a:ext uri="{FF2B5EF4-FFF2-40B4-BE49-F238E27FC236}">
                <a16:creationId xmlns:a16="http://schemas.microsoft.com/office/drawing/2014/main" id="{6086C469-508A-447A-9417-1B1EF856EA4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89930" y="23812"/>
            <a:ext cx="1340393" cy="657225"/>
          </a:xfrm>
          <a:prstGeom prst="rect">
            <a:avLst/>
          </a:prstGeom>
        </p:spPr>
      </p:pic>
    </p:spTree>
    <p:extLst>
      <p:ext uri="{BB962C8B-B14F-4D97-AF65-F5344CB8AC3E}">
        <p14:creationId xmlns:p14="http://schemas.microsoft.com/office/powerpoint/2010/main" val="2023590213"/>
      </p:ext>
    </p:extLst>
  </p:cSld>
  <p:clrMap bg1="lt1" tx1="dk1" bg2="lt2" tx2="dk2" accent1="accent1" accent2="accent2" accent3="accent3" accent4="accent4" accent5="accent5" accent6="accent6" hlink="hlink" folHlink="folHlink"/>
  <p:sldLayoutIdLst>
    <p:sldLayoutId id="2147483669" r:id="rId1"/>
    <p:sldLayoutId id="2147483663" r:id="rId2"/>
    <p:sldLayoutId id="2147483662" r:id="rId3"/>
    <p:sldLayoutId id="2147483664" r:id="rId4"/>
    <p:sldLayoutId id="2147483665" r:id="rId5"/>
  </p:sldLayoutIdLst>
  <p:hf hdr="0" ftr="0" dt="0"/>
  <p:txStyles>
    <p:titleStyle>
      <a:lvl1pPr algn="ctr" defTabSz="914400" rtl="0" eaLnBrk="1" latinLnBrk="1" hangingPunct="1">
        <a:lnSpc>
          <a:spcPct val="90000"/>
        </a:lnSpc>
        <a:spcBef>
          <a:spcPct val="0"/>
        </a:spcBef>
        <a:buNone/>
        <a:defRPr sz="2800" b="0" kern="1200">
          <a:solidFill>
            <a:schemeClr val="bg1"/>
          </a:solidFill>
          <a:latin typeface="12롯데마트드림Bold" panose="02020603020101020101" pitchFamily="18" charset="-127"/>
          <a:ea typeface="12롯데마트드림Bold" panose="02020603020101020101" pitchFamily="18" charset="-127"/>
          <a:cs typeface="Arial" panose="020B0604020202020204" pitchFamily="34" charset="0"/>
        </a:defRPr>
      </a:lvl1pPr>
    </p:titleStyle>
    <p:bodyStyle>
      <a:lvl1pPr marL="342900" indent="-342900" algn="l" defTabSz="914400" rtl="0" eaLnBrk="1" latinLnBrk="1" hangingPunct="1">
        <a:lnSpc>
          <a:spcPct val="90000"/>
        </a:lnSpc>
        <a:spcBef>
          <a:spcPts val="1000"/>
        </a:spcBef>
        <a:buSzPct val="70000"/>
        <a:buFont typeface="Wingdings" panose="05000000000000000000" pitchFamily="2" charset="2"/>
        <a:buChar char="v"/>
        <a:defRPr sz="2000" kern="1200">
          <a:solidFill>
            <a:srgbClr val="0070C0"/>
          </a:solidFill>
          <a:latin typeface="12롯데마트드림Medium" panose="02020603020101020101" pitchFamily="18" charset="-127"/>
          <a:ea typeface="12롯데마트드림Medium" panose="02020603020101020101" pitchFamily="18" charset="-127"/>
          <a:cs typeface="Arial" panose="020B0604020202020204" pitchFamily="34" charset="0"/>
        </a:defRPr>
      </a:lvl1pPr>
      <a:lvl2pPr marL="685800" indent="-228600" algn="l" defTabSz="914400" rtl="0" eaLnBrk="1" latinLnBrk="1" hangingPunct="1">
        <a:lnSpc>
          <a:spcPct val="90000"/>
        </a:lnSpc>
        <a:spcBef>
          <a:spcPts val="500"/>
        </a:spcBef>
        <a:buFont typeface="Wingdings" panose="05000000000000000000" pitchFamily="2" charset="2"/>
        <a:buChar char="ü"/>
        <a:defRPr sz="1600" kern="1200">
          <a:solidFill>
            <a:schemeClr val="tx1">
              <a:lumMod val="95000"/>
              <a:lumOff val="5000"/>
            </a:schemeClr>
          </a:solidFill>
          <a:latin typeface="12롯데마트드림Medium" panose="02020603020101020101" pitchFamily="18" charset="-127"/>
          <a:ea typeface="12롯데마트드림Medium" panose="02020603020101020101" pitchFamily="18" charset="-127"/>
          <a:cs typeface="Arial" panose="020B0604020202020204" pitchFamily="34" charset="0"/>
        </a:defRPr>
      </a:lvl2pPr>
      <a:lvl3pPr marL="1200150" indent="-285750" algn="l" defTabSz="914400" rtl="0" eaLnBrk="1" latinLnBrk="1" hangingPunct="1">
        <a:lnSpc>
          <a:spcPct val="90000"/>
        </a:lnSpc>
        <a:spcBef>
          <a:spcPts val="500"/>
        </a:spcBef>
        <a:buFont typeface="Arial" panose="020B0604020202020204" pitchFamily="34" charset="0"/>
        <a:buChar char="•"/>
        <a:defRPr sz="1400" kern="1200">
          <a:solidFill>
            <a:srgbClr val="C00000"/>
          </a:solidFill>
          <a:latin typeface="12롯데마트드림Medium" panose="02020603020101020101" pitchFamily="18" charset="-127"/>
          <a:ea typeface="12롯데마트드림Medium" panose="02020603020101020101" pitchFamily="18" charset="-127"/>
          <a:cs typeface="Arial" panose="020B0604020202020204" pitchFamily="34" charset="0"/>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maxqda.com/blogpost/stop-word-lists"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spcBef>
                <a:spcPts val="0"/>
              </a:spcBef>
              <a:buClr>
                <a:schemeClr val="lt1"/>
              </a:buClr>
              <a:buSzPts val="4400"/>
            </a:pPr>
            <a:r>
              <a:rPr lang="en-US" altLang="ko-KR" dirty="0"/>
              <a:t>Lecture </a:t>
            </a:r>
            <a:r>
              <a:rPr lang="en-US" dirty="0"/>
              <a:t>10</a:t>
            </a:r>
            <a:br>
              <a:rPr lang="en-US" dirty="0"/>
            </a:br>
            <a:br>
              <a:rPr lang="en-US" b="1" dirty="0"/>
            </a:br>
            <a:r>
              <a:rPr lang="ko-KR" altLang="en-US" b="1" dirty="0"/>
              <a:t>자연어 처리를 위한 텍스트 </a:t>
            </a:r>
            <a:r>
              <a:rPr lang="ko-KR" altLang="en-US" b="1" dirty="0" err="1"/>
              <a:t>전처리</a:t>
            </a:r>
            <a:endParaRPr b="1" dirty="0"/>
          </a:p>
        </p:txBody>
      </p:sp>
      <p:sp>
        <p:nvSpPr>
          <p:cNvPr id="3" name="직사각형 2">
            <a:extLst>
              <a:ext uri="{FF2B5EF4-FFF2-40B4-BE49-F238E27FC236}">
                <a16:creationId xmlns:a16="http://schemas.microsoft.com/office/drawing/2014/main" id="{E739D2C9-0DA5-42DC-861F-B471F78FE05A}"/>
              </a:ext>
            </a:extLst>
          </p:cNvPr>
          <p:cNvSpPr/>
          <p:nvPr/>
        </p:nvSpPr>
        <p:spPr>
          <a:xfrm>
            <a:off x="4937060" y="4312505"/>
            <a:ext cx="2317879" cy="1107996"/>
          </a:xfrm>
          <a:prstGeom prst="rect">
            <a:avLst/>
          </a:prstGeom>
        </p:spPr>
        <p:txBody>
          <a:bodyPr wrap="none" lIns="0" tIns="0" rIns="0" bIns="0" anchor="ctr" anchorCtr="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spcAft>
                <a:spcPct val="0"/>
              </a:spcAft>
              <a:defRPr/>
            </a:pPr>
            <a:r>
              <a:rPr kumimoji="1" lang="ko-KR" altLang="en-US" spc="-50" dirty="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rPr>
              <a:t>한국과학기술정보연구원 </a:t>
            </a:r>
            <a:endParaRPr kumimoji="1" lang="en-US" altLang="ko-KR" spc="-50" dirty="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endParaRPr>
          </a:p>
          <a:p>
            <a:pPr algn="ctr" fontAlgn="base">
              <a:spcBef>
                <a:spcPct val="0"/>
              </a:spcBef>
              <a:spcAft>
                <a:spcPct val="0"/>
              </a:spcAft>
              <a:defRPr/>
            </a:pPr>
            <a:endParaRPr kumimoji="1" lang="en-US" altLang="ko-KR" spc="-50" dirty="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endParaRPr>
          </a:p>
          <a:p>
            <a:pPr algn="ctr" fontAlgn="base">
              <a:spcBef>
                <a:spcPct val="0"/>
              </a:spcBef>
              <a:spcAft>
                <a:spcPct val="0"/>
              </a:spcAft>
              <a:defRPr/>
            </a:pPr>
            <a:r>
              <a:rPr kumimoji="1" lang="ko-KR" altLang="en-US" spc="-50" dirty="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rPr>
              <a:t>이 홍 석 </a:t>
            </a:r>
            <a:endParaRPr kumimoji="1" lang="en-US" altLang="ko-KR" spc="-50" dirty="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endParaRPr>
          </a:p>
          <a:p>
            <a:pPr algn="ctr" fontAlgn="base">
              <a:spcBef>
                <a:spcPct val="0"/>
              </a:spcBef>
              <a:spcAft>
                <a:spcPct val="0"/>
              </a:spcAft>
              <a:defRPr/>
            </a:pPr>
            <a:r>
              <a:rPr kumimoji="1" lang="en-US" altLang="ko-KR" spc="-50" dirty="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rPr>
              <a:t>(hsyi@kisti.re.kr)</a:t>
            </a:r>
            <a:endParaRPr kumimoji="1" lang="ko-KR" altLang="en-US" spc="-50" dirty="0">
              <a:ln>
                <a:solidFill>
                  <a:schemeClr val="accent1">
                    <a:alpha val="0"/>
                  </a:schemeClr>
                </a:solidFill>
              </a:ln>
              <a:solidFill>
                <a:schemeClr val="bg1">
                  <a:lumMod val="50000"/>
                </a:schemeClr>
              </a:solidFill>
              <a:latin typeface="12롯데마트드림Bold" panose="02020603020101020101" pitchFamily="18" charset="-127"/>
              <a:ea typeface="12롯데마트드림Bold" panose="02020603020101020101" pitchFamily="18"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561980A2-C868-47A9-A0C9-EDEDC8999B27}"/>
              </a:ext>
            </a:extLst>
          </p:cNvPr>
          <p:cNvSpPr>
            <a:spLocks noGrp="1"/>
          </p:cNvSpPr>
          <p:nvPr>
            <p:ph type="sldNum" sz="quarter" idx="12"/>
          </p:nvPr>
        </p:nvSpPr>
        <p:spPr/>
        <p:txBody>
          <a:bodyPr/>
          <a:lstStyle/>
          <a:p>
            <a:fld id="{634DECA5-6CD8-44AF-ACED-5DC73A540B1E}" type="slidenum">
              <a:rPr lang="ko-KR" altLang="en-US" smtClean="0"/>
              <a:pPr/>
              <a:t>10</a:t>
            </a:fld>
            <a:endParaRPr lang="ko-KR" altLang="en-US"/>
          </a:p>
        </p:txBody>
      </p:sp>
      <p:sp>
        <p:nvSpPr>
          <p:cNvPr id="3" name="제목 2">
            <a:extLst>
              <a:ext uri="{FF2B5EF4-FFF2-40B4-BE49-F238E27FC236}">
                <a16:creationId xmlns:a16="http://schemas.microsoft.com/office/drawing/2014/main" id="{CB4934EF-5C31-43D2-9AF4-869D8F37DE88}"/>
              </a:ext>
            </a:extLst>
          </p:cNvPr>
          <p:cNvSpPr>
            <a:spLocks noGrp="1"/>
          </p:cNvSpPr>
          <p:nvPr>
            <p:ph type="title"/>
          </p:nvPr>
        </p:nvSpPr>
        <p:spPr/>
        <p:txBody>
          <a:bodyPr/>
          <a:lstStyle/>
          <a:p>
            <a:r>
              <a:rPr lang="ko-KR" altLang="en-US" dirty="0"/>
              <a:t>토큰화 예제</a:t>
            </a:r>
            <a:r>
              <a:rPr lang="en-US" altLang="ko-KR" dirty="0"/>
              <a:t> : </a:t>
            </a:r>
            <a:r>
              <a:rPr lang="ko-KR" altLang="en-US" dirty="0"/>
              <a:t>텍스트를 단어 시퀀스로 토큰화 </a:t>
            </a:r>
          </a:p>
        </p:txBody>
      </p:sp>
      <p:pic>
        <p:nvPicPr>
          <p:cNvPr id="5" name="내용 개체 틀 4">
            <a:extLst>
              <a:ext uri="{FF2B5EF4-FFF2-40B4-BE49-F238E27FC236}">
                <a16:creationId xmlns:a16="http://schemas.microsoft.com/office/drawing/2014/main" id="{8207EEC7-1434-40BF-877E-6EFDA67BD031}"/>
              </a:ext>
            </a:extLst>
          </p:cNvPr>
          <p:cNvPicPr>
            <a:picLocks noGrp="1" noChangeAspect="1"/>
          </p:cNvPicPr>
          <p:nvPr>
            <p:ph idx="1"/>
          </p:nvPr>
        </p:nvPicPr>
        <p:blipFill>
          <a:blip r:embed="rId2"/>
          <a:stretch>
            <a:fillRect/>
          </a:stretch>
        </p:blipFill>
        <p:spPr>
          <a:xfrm>
            <a:off x="2545607" y="894219"/>
            <a:ext cx="7391454" cy="1685937"/>
          </a:xfrm>
          <a:prstGeom prst="rect">
            <a:avLst/>
          </a:prstGeom>
        </p:spPr>
      </p:pic>
      <p:sp>
        <p:nvSpPr>
          <p:cNvPr id="6" name="TextBox 5">
            <a:extLst>
              <a:ext uri="{FF2B5EF4-FFF2-40B4-BE49-F238E27FC236}">
                <a16:creationId xmlns:a16="http://schemas.microsoft.com/office/drawing/2014/main" id="{FC7AB96B-9BC0-4135-8019-1A1D30177EAD}"/>
              </a:ext>
            </a:extLst>
          </p:cNvPr>
          <p:cNvSpPr txBox="1"/>
          <p:nvPr/>
        </p:nvSpPr>
        <p:spPr>
          <a:xfrm>
            <a:off x="2358640" y="2820910"/>
            <a:ext cx="7578421" cy="338554"/>
          </a:xfrm>
          <a:prstGeom prst="rect">
            <a:avLst/>
          </a:prstGeom>
          <a:noFill/>
        </p:spPr>
        <p:txBody>
          <a:bodyPr wrap="none" rtlCol="0">
            <a:spAutoFit/>
          </a:bodyPr>
          <a:lstStyle/>
          <a:p>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r>
              <a:rPr lang="ko-KR" altLang="en-US" sz="1600" dirty="0">
                <a:solidFill>
                  <a:srgbClr val="0070C0"/>
                </a:solidFill>
                <a:latin typeface="12롯데마트드림Bold" panose="02020603020101020101" pitchFamily="18" charset="-127"/>
                <a:ea typeface="12롯데마트드림Bold" panose="02020603020101020101" pitchFamily="18" charset="-127"/>
              </a:rPr>
              <a:t>와 같은 구두점을 제거 뒤에 ‘</a:t>
            </a:r>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r>
              <a:rPr lang="ko-KR" altLang="en-US" sz="1600" dirty="0">
                <a:solidFill>
                  <a:srgbClr val="0070C0"/>
                </a:solidFill>
                <a:latin typeface="12롯데마트드림Bold" panose="02020603020101020101" pitchFamily="18" charset="-127"/>
                <a:ea typeface="12롯데마트드림Bold" panose="02020603020101020101" pitchFamily="18" charset="-127"/>
              </a:rPr>
              <a:t>공백문자</a:t>
            </a:r>
            <a:r>
              <a:rPr lang="en-US" altLang="ko-KR" sz="1600" dirty="0">
                <a:solidFill>
                  <a:srgbClr val="0070C0"/>
                </a:solidFill>
                <a:latin typeface="12롯데마트드림Bold" panose="02020603020101020101" pitchFamily="18" charset="-127"/>
                <a:ea typeface="12롯데마트드림Bold" panose="02020603020101020101" pitchFamily="18" charset="-127"/>
              </a:rPr>
              <a:t>, whitespace)</a:t>
            </a:r>
            <a:r>
              <a:rPr lang="ko-KR" altLang="en-US" sz="1600" dirty="0">
                <a:solidFill>
                  <a:srgbClr val="0070C0"/>
                </a:solidFill>
                <a:latin typeface="12롯데마트드림Bold" panose="02020603020101020101" pitchFamily="18" charset="-127"/>
                <a:ea typeface="12롯데마트드림Bold" panose="02020603020101020101" pitchFamily="18" charset="-127"/>
              </a:rPr>
              <a:t>을 기준으로 단어 </a:t>
            </a:r>
            <a:r>
              <a:rPr lang="ko-KR" altLang="en-US" sz="1600" dirty="0" err="1">
                <a:solidFill>
                  <a:srgbClr val="0070C0"/>
                </a:solidFill>
                <a:latin typeface="12롯데마트드림Bold" panose="02020603020101020101" pitchFamily="18" charset="-127"/>
                <a:ea typeface="12롯데마트드림Bold" panose="02020603020101020101" pitchFamily="18" charset="-127"/>
              </a:rPr>
              <a:t>토큰화하였다</a:t>
            </a:r>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endParaRPr lang="ko-KR" altLang="en-US" sz="1600" dirty="0">
              <a:solidFill>
                <a:srgbClr val="0070C0"/>
              </a:solidFill>
              <a:latin typeface="12롯데마트드림Bold" panose="02020603020101020101" pitchFamily="18" charset="-127"/>
              <a:ea typeface="12롯데마트드림Bold" panose="02020603020101020101" pitchFamily="18" charset="-127"/>
            </a:endParaRPr>
          </a:p>
        </p:txBody>
      </p:sp>
      <p:pic>
        <p:nvPicPr>
          <p:cNvPr id="7" name="그림 6">
            <a:extLst>
              <a:ext uri="{FF2B5EF4-FFF2-40B4-BE49-F238E27FC236}">
                <a16:creationId xmlns:a16="http://schemas.microsoft.com/office/drawing/2014/main" id="{D5974A66-978F-4D3F-BD1A-C76CB89330BE}"/>
              </a:ext>
            </a:extLst>
          </p:cNvPr>
          <p:cNvPicPr>
            <a:picLocks noChangeAspect="1"/>
          </p:cNvPicPr>
          <p:nvPr/>
        </p:nvPicPr>
        <p:blipFill>
          <a:blip r:embed="rId3"/>
          <a:stretch>
            <a:fillRect/>
          </a:stretch>
        </p:blipFill>
        <p:spPr>
          <a:xfrm>
            <a:off x="2545607" y="3525536"/>
            <a:ext cx="6305596" cy="1647837"/>
          </a:xfrm>
          <a:prstGeom prst="rect">
            <a:avLst/>
          </a:prstGeom>
        </p:spPr>
      </p:pic>
      <p:sp>
        <p:nvSpPr>
          <p:cNvPr id="8" name="TextBox 7">
            <a:extLst>
              <a:ext uri="{FF2B5EF4-FFF2-40B4-BE49-F238E27FC236}">
                <a16:creationId xmlns:a16="http://schemas.microsoft.com/office/drawing/2014/main" id="{E877B130-3210-4EC8-B201-D24C7902AEA1}"/>
              </a:ext>
            </a:extLst>
          </p:cNvPr>
          <p:cNvSpPr txBox="1"/>
          <p:nvPr/>
        </p:nvSpPr>
        <p:spPr>
          <a:xfrm>
            <a:off x="2545607" y="5430886"/>
            <a:ext cx="5881738" cy="584775"/>
          </a:xfrm>
          <a:prstGeom prst="rect">
            <a:avLst/>
          </a:prstGeom>
          <a:noFill/>
        </p:spPr>
        <p:txBody>
          <a:bodyPr wrap="none" rtlCol="0">
            <a:spAutoFit/>
          </a:bodyPr>
          <a:lstStyle/>
          <a:p>
            <a:r>
              <a:rPr lang="ko-KR" altLang="en-US" sz="1600" dirty="0">
                <a:solidFill>
                  <a:srgbClr val="0070C0"/>
                </a:solidFill>
                <a:latin typeface="12롯데마트드림Bold" panose="02020603020101020101" pitchFamily="18" charset="-127"/>
                <a:ea typeface="12롯데마트드림Bold" panose="02020603020101020101" pitchFamily="18" charset="-127"/>
              </a:rPr>
              <a:t>알파벳을 소문자로 바꾸면서 마침표나 쉼표 등의 구두점을 제거한다</a:t>
            </a:r>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p>
          <a:p>
            <a:r>
              <a:rPr lang="ko-KR" altLang="en-US" sz="1600" dirty="0">
                <a:solidFill>
                  <a:srgbClr val="0070C0"/>
                </a:solidFill>
                <a:latin typeface="12롯데마트드림Bold" panose="02020603020101020101" pitchFamily="18" charset="-127"/>
                <a:ea typeface="12롯데마트드림Bold" panose="02020603020101020101" pitchFamily="18" charset="-127"/>
              </a:rPr>
              <a:t>하지만 </a:t>
            </a:r>
            <a:r>
              <a:rPr lang="en-US" altLang="ko-KR" sz="1600" dirty="0">
                <a:solidFill>
                  <a:srgbClr val="0070C0"/>
                </a:solidFill>
                <a:latin typeface="12롯데마트드림Bold" panose="02020603020101020101" pitchFamily="18" charset="-127"/>
                <a:ea typeface="12롯데마트드림Bold" panose="02020603020101020101" pitchFamily="18" charset="-127"/>
              </a:rPr>
              <a:t>‘</a:t>
            </a:r>
            <a:r>
              <a:rPr lang="ko-KR" altLang="en-US" sz="1600" dirty="0">
                <a:solidFill>
                  <a:srgbClr val="0070C0"/>
                </a:solidFill>
                <a:latin typeface="12롯데마트드림Bold" panose="02020603020101020101" pitchFamily="18" charset="-127"/>
                <a:ea typeface="12롯데마트드림Bold" panose="02020603020101020101" pitchFamily="18" charset="-127"/>
              </a:rPr>
              <a:t>는 보존하고 있다</a:t>
            </a:r>
            <a:r>
              <a:rPr lang="en-US" altLang="ko-KR" sz="1600" dirty="0">
                <a:solidFill>
                  <a:srgbClr val="0070C0"/>
                </a:solidFill>
                <a:latin typeface="12롯데마트드림Bold" panose="02020603020101020101" pitchFamily="18" charset="-127"/>
                <a:ea typeface="12롯데마트드림Bold" panose="02020603020101020101" pitchFamily="18" charset="-127"/>
              </a:rPr>
              <a:t>. </a:t>
            </a:r>
            <a:endParaRPr lang="ko-KR" altLang="en-US" sz="1600" dirty="0">
              <a:solidFill>
                <a:srgbClr val="0070C0"/>
              </a:solidFill>
              <a:latin typeface="12롯데마트드림Bold" panose="02020603020101020101" pitchFamily="18" charset="-127"/>
              <a:ea typeface="12롯데마트드림Bold" panose="02020603020101020101" pitchFamily="18" charset="-127"/>
            </a:endParaRPr>
          </a:p>
        </p:txBody>
      </p:sp>
      <p:sp>
        <p:nvSpPr>
          <p:cNvPr id="9" name="직사각형 8">
            <a:extLst>
              <a:ext uri="{FF2B5EF4-FFF2-40B4-BE49-F238E27FC236}">
                <a16:creationId xmlns:a16="http://schemas.microsoft.com/office/drawing/2014/main" id="{9FB12E88-9226-4A05-B698-22C613FD20BD}"/>
              </a:ext>
            </a:extLst>
          </p:cNvPr>
          <p:cNvSpPr/>
          <p:nvPr/>
        </p:nvSpPr>
        <p:spPr>
          <a:xfrm>
            <a:off x="828055" y="1208882"/>
            <a:ext cx="1364476" cy="369332"/>
          </a:xfrm>
          <a:prstGeom prst="rect">
            <a:avLst/>
          </a:prstGeom>
        </p:spPr>
        <p:txBody>
          <a:bodyPr wrap="none">
            <a:spAutoFit/>
          </a:bodyPr>
          <a:lstStyle/>
          <a:p>
            <a:r>
              <a:rPr lang="ko-KR" altLang="en-US" dirty="0">
                <a:solidFill>
                  <a:srgbClr val="C00000"/>
                </a:solidFill>
                <a:latin typeface="12롯데마트드림Bold" panose="02020603020101020101" pitchFamily="18" charset="-127"/>
                <a:ea typeface="12롯데마트드림Bold" panose="02020603020101020101" pitchFamily="18" charset="-127"/>
              </a:rPr>
              <a:t>한글 토큰화 </a:t>
            </a:r>
            <a:endParaRPr lang="ko-KR" altLang="en-US" dirty="0">
              <a:solidFill>
                <a:srgbClr val="C00000"/>
              </a:solidFill>
            </a:endParaRPr>
          </a:p>
        </p:txBody>
      </p:sp>
      <p:sp>
        <p:nvSpPr>
          <p:cNvPr id="10" name="직사각형 9">
            <a:extLst>
              <a:ext uri="{FF2B5EF4-FFF2-40B4-BE49-F238E27FC236}">
                <a16:creationId xmlns:a16="http://schemas.microsoft.com/office/drawing/2014/main" id="{DC406091-F3A3-4443-909A-F1383555A363}"/>
              </a:ext>
            </a:extLst>
          </p:cNvPr>
          <p:cNvSpPr/>
          <p:nvPr/>
        </p:nvSpPr>
        <p:spPr>
          <a:xfrm>
            <a:off x="828055" y="3619022"/>
            <a:ext cx="1364476" cy="369332"/>
          </a:xfrm>
          <a:prstGeom prst="rect">
            <a:avLst/>
          </a:prstGeom>
        </p:spPr>
        <p:txBody>
          <a:bodyPr wrap="none">
            <a:spAutoFit/>
          </a:bodyPr>
          <a:lstStyle/>
          <a:p>
            <a:r>
              <a:rPr lang="ko-KR" altLang="en-US" dirty="0">
                <a:solidFill>
                  <a:srgbClr val="C00000"/>
                </a:solidFill>
                <a:latin typeface="12롯데마트드림Bold" panose="02020603020101020101" pitchFamily="18" charset="-127"/>
                <a:ea typeface="12롯데마트드림Bold" panose="02020603020101020101" pitchFamily="18" charset="-127"/>
              </a:rPr>
              <a:t>영어 토큰화 </a:t>
            </a:r>
            <a:endParaRPr lang="ko-KR" altLang="en-US" dirty="0">
              <a:solidFill>
                <a:srgbClr val="C00000"/>
              </a:solidFill>
            </a:endParaRPr>
          </a:p>
        </p:txBody>
      </p:sp>
    </p:spTree>
    <p:extLst>
      <p:ext uri="{BB962C8B-B14F-4D97-AF65-F5344CB8AC3E}">
        <p14:creationId xmlns:p14="http://schemas.microsoft.com/office/powerpoint/2010/main" val="412480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9D1C25E-7C90-47E0-874D-1B0702F40A52}"/>
              </a:ext>
            </a:extLst>
          </p:cNvPr>
          <p:cNvSpPr>
            <a:spLocks noGrp="1"/>
          </p:cNvSpPr>
          <p:nvPr>
            <p:ph type="sldNum" sz="quarter" idx="12"/>
          </p:nvPr>
        </p:nvSpPr>
        <p:spPr/>
        <p:txBody>
          <a:bodyPr/>
          <a:lstStyle/>
          <a:p>
            <a:fld id="{634DECA5-6CD8-44AF-ACED-5DC73A540B1E}" type="slidenum">
              <a:rPr lang="ko-KR" altLang="en-US" smtClean="0"/>
              <a:pPr/>
              <a:t>11</a:t>
            </a:fld>
            <a:endParaRPr lang="ko-KR" altLang="en-US"/>
          </a:p>
        </p:txBody>
      </p:sp>
      <p:sp>
        <p:nvSpPr>
          <p:cNvPr id="3" name="제목 2">
            <a:extLst>
              <a:ext uri="{FF2B5EF4-FFF2-40B4-BE49-F238E27FC236}">
                <a16:creationId xmlns:a16="http://schemas.microsoft.com/office/drawing/2014/main" id="{FEF96E0C-1970-48F7-8CDC-199DAD0C8488}"/>
              </a:ext>
            </a:extLst>
          </p:cNvPr>
          <p:cNvSpPr>
            <a:spLocks noGrp="1"/>
          </p:cNvSpPr>
          <p:nvPr>
            <p:ph type="title"/>
          </p:nvPr>
        </p:nvSpPr>
        <p:spPr/>
        <p:txBody>
          <a:bodyPr/>
          <a:lstStyle/>
          <a:p>
            <a:r>
              <a:rPr lang="en-US" altLang="ko-KR" dirty="0"/>
              <a:t>(2) </a:t>
            </a:r>
            <a:r>
              <a:rPr lang="ko-KR" altLang="en-US" dirty="0"/>
              <a:t>정수 인코딩</a:t>
            </a:r>
            <a:r>
              <a:rPr lang="en-US" altLang="ko-KR" dirty="0"/>
              <a:t>(Integer encoding)</a:t>
            </a:r>
            <a:endParaRPr lang="ko-KR" altLang="en-US" dirty="0"/>
          </a:p>
        </p:txBody>
      </p:sp>
      <p:sp>
        <p:nvSpPr>
          <p:cNvPr id="4" name="내용 개체 틀 3">
            <a:extLst>
              <a:ext uri="{FF2B5EF4-FFF2-40B4-BE49-F238E27FC236}">
                <a16:creationId xmlns:a16="http://schemas.microsoft.com/office/drawing/2014/main" id="{9F9799DB-4C2A-4E19-9A4E-C09E339BE1DD}"/>
              </a:ext>
            </a:extLst>
          </p:cNvPr>
          <p:cNvSpPr>
            <a:spLocks noGrp="1"/>
          </p:cNvSpPr>
          <p:nvPr>
            <p:ph idx="1"/>
          </p:nvPr>
        </p:nvSpPr>
        <p:spPr/>
        <p:txBody>
          <a:bodyPr/>
          <a:lstStyle/>
          <a:p>
            <a:r>
              <a:rPr lang="ko-KR" altLang="en-US" dirty="0"/>
              <a:t>정수 인코딩이란 단어에 정수를 부여하는 방법으로</a:t>
            </a:r>
            <a:r>
              <a:rPr lang="en-US" altLang="ko-KR" dirty="0"/>
              <a:t>, </a:t>
            </a:r>
            <a:r>
              <a:rPr lang="ko-KR" altLang="en-US" dirty="0"/>
              <a:t>단어 빈도수가 높은 순으로 낮은 정수를 부여한다</a:t>
            </a:r>
            <a:r>
              <a:rPr lang="en-US" altLang="ko-KR" dirty="0"/>
              <a:t>.</a:t>
            </a:r>
          </a:p>
          <a:p>
            <a:r>
              <a:rPr lang="en-US" altLang="ko-KR" dirty="0"/>
              <a:t> Tokenizer() </a:t>
            </a:r>
            <a:r>
              <a:rPr lang="ko-KR" altLang="en-US" dirty="0"/>
              <a:t>토큰화와 정수 인코딩</a:t>
            </a:r>
            <a:endParaRPr lang="en-US" altLang="ko-KR" dirty="0"/>
          </a:p>
          <a:p>
            <a:pPr lvl="1"/>
            <a:r>
              <a:rPr lang="ko-KR" altLang="en-US" dirty="0"/>
              <a:t>이 함수는 문장으로부터 단어를 토큰화하고 단어와 숫자의 키</a:t>
            </a:r>
            <a:r>
              <a:rPr lang="en-US" altLang="ko-KR" dirty="0"/>
              <a:t>(Key)-</a:t>
            </a:r>
            <a:r>
              <a:rPr lang="ko-KR" altLang="en-US" dirty="0"/>
              <a:t>값</a:t>
            </a:r>
            <a:r>
              <a:rPr lang="en-US" altLang="ko-KR" dirty="0"/>
              <a:t>(Value)</a:t>
            </a:r>
            <a:r>
              <a:rPr lang="ko-KR" altLang="en-US" dirty="0"/>
              <a:t> 쌍으로 표현되는 </a:t>
            </a:r>
            <a:r>
              <a:rPr lang="ko-KR" altLang="en-US" dirty="0" err="1"/>
              <a:t>딕셔너리</a:t>
            </a:r>
            <a:r>
              <a:rPr lang="ko-KR" altLang="en-US" dirty="0"/>
              <a:t> 형태로 반환한다</a:t>
            </a:r>
            <a:r>
              <a:rPr lang="en-US" altLang="ko-KR" dirty="0"/>
              <a:t>. </a:t>
            </a:r>
            <a:r>
              <a:rPr lang="ko-KR" altLang="en-US" dirty="0"/>
              <a:t> </a:t>
            </a:r>
            <a:endParaRPr lang="en-US" altLang="ko-KR" dirty="0"/>
          </a:p>
          <a:p>
            <a:pPr lvl="1"/>
            <a:r>
              <a:rPr lang="ko-KR" altLang="en-US" dirty="0"/>
              <a:t>인자로 </a:t>
            </a:r>
            <a:r>
              <a:rPr lang="en-US" altLang="ko-KR" dirty="0" err="1"/>
              <a:t>num_words</a:t>
            </a:r>
            <a:r>
              <a:rPr lang="en-US" altLang="ko-KR" dirty="0"/>
              <a:t> </a:t>
            </a:r>
            <a:r>
              <a:rPr lang="ko-KR" altLang="en-US" dirty="0"/>
              <a:t>빈도수가 높은 상위 몇 개의 단어만을 사용하고자 할 때 이용한다</a:t>
            </a:r>
            <a:r>
              <a:rPr lang="en-US" altLang="ko-KR" dirty="0"/>
              <a:t>. </a:t>
            </a:r>
          </a:p>
          <a:p>
            <a:pPr lvl="1"/>
            <a:r>
              <a:rPr lang="en-US" altLang="ko-KR" dirty="0"/>
              <a:t>Tokenizer()</a:t>
            </a:r>
            <a:r>
              <a:rPr lang="ko-KR" altLang="en-US" dirty="0"/>
              <a:t> 객체 생성한 후 적용 가능한 속성들은 다음과 같다</a:t>
            </a:r>
            <a:r>
              <a:rPr lang="en-US" altLang="ko-KR" dirty="0"/>
              <a:t>. </a:t>
            </a:r>
            <a:endParaRPr lang="ko-KR" altLang="en-US" dirty="0"/>
          </a:p>
        </p:txBody>
      </p:sp>
      <p:pic>
        <p:nvPicPr>
          <p:cNvPr id="5" name="그림 4">
            <a:extLst>
              <a:ext uri="{FF2B5EF4-FFF2-40B4-BE49-F238E27FC236}">
                <a16:creationId xmlns:a16="http://schemas.microsoft.com/office/drawing/2014/main" id="{888FBA98-65D6-4D28-9849-5592CC6DDCEA}"/>
              </a:ext>
            </a:extLst>
          </p:cNvPr>
          <p:cNvPicPr>
            <a:picLocks noChangeAspect="1"/>
          </p:cNvPicPr>
          <p:nvPr/>
        </p:nvPicPr>
        <p:blipFill>
          <a:blip r:embed="rId2"/>
          <a:stretch>
            <a:fillRect/>
          </a:stretch>
        </p:blipFill>
        <p:spPr>
          <a:xfrm>
            <a:off x="1974530" y="2770325"/>
            <a:ext cx="6743749" cy="2752745"/>
          </a:xfrm>
          <a:prstGeom prst="rect">
            <a:avLst/>
          </a:prstGeom>
        </p:spPr>
      </p:pic>
    </p:spTree>
    <p:extLst>
      <p:ext uri="{BB962C8B-B14F-4D97-AF65-F5344CB8AC3E}">
        <p14:creationId xmlns:p14="http://schemas.microsoft.com/office/powerpoint/2010/main" val="4131766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C9FBA3B-C987-4739-B7B7-059DB45EE828}"/>
              </a:ext>
            </a:extLst>
          </p:cNvPr>
          <p:cNvSpPr>
            <a:spLocks noGrp="1"/>
          </p:cNvSpPr>
          <p:nvPr>
            <p:ph type="sldNum" sz="quarter" idx="12"/>
          </p:nvPr>
        </p:nvSpPr>
        <p:spPr/>
        <p:txBody>
          <a:bodyPr/>
          <a:lstStyle/>
          <a:p>
            <a:fld id="{634DECA5-6CD8-44AF-ACED-5DC73A540B1E}" type="slidenum">
              <a:rPr lang="ko-KR" altLang="en-US" smtClean="0"/>
              <a:pPr/>
              <a:t>12</a:t>
            </a:fld>
            <a:endParaRPr lang="ko-KR" altLang="en-US"/>
          </a:p>
        </p:txBody>
      </p:sp>
      <p:sp>
        <p:nvSpPr>
          <p:cNvPr id="6" name="제목 5">
            <a:extLst>
              <a:ext uri="{FF2B5EF4-FFF2-40B4-BE49-F238E27FC236}">
                <a16:creationId xmlns:a16="http://schemas.microsoft.com/office/drawing/2014/main" id="{59581EA4-AE85-4CCF-8F69-7CDCA3B2AC91}"/>
              </a:ext>
            </a:extLst>
          </p:cNvPr>
          <p:cNvSpPr>
            <a:spLocks noGrp="1"/>
          </p:cNvSpPr>
          <p:nvPr>
            <p:ph type="title"/>
          </p:nvPr>
        </p:nvSpPr>
        <p:spPr/>
        <p:txBody>
          <a:bodyPr/>
          <a:lstStyle/>
          <a:p>
            <a:r>
              <a:rPr lang="ko-KR" altLang="en-US" dirty="0"/>
              <a:t>토큰화와 정수 인코딩</a:t>
            </a:r>
            <a:r>
              <a:rPr lang="en-US" altLang="ko-KR" dirty="0"/>
              <a:t>: Tokenizer()</a:t>
            </a:r>
            <a:endParaRPr lang="ko-KR" altLang="en-US" dirty="0"/>
          </a:p>
        </p:txBody>
      </p:sp>
      <p:grpSp>
        <p:nvGrpSpPr>
          <p:cNvPr id="13" name="그룹 12">
            <a:extLst>
              <a:ext uri="{FF2B5EF4-FFF2-40B4-BE49-F238E27FC236}">
                <a16:creationId xmlns:a16="http://schemas.microsoft.com/office/drawing/2014/main" id="{CCD62C8E-F242-4ABB-94F9-34EEACDD4779}"/>
              </a:ext>
            </a:extLst>
          </p:cNvPr>
          <p:cNvGrpSpPr/>
          <p:nvPr/>
        </p:nvGrpSpPr>
        <p:grpSpPr>
          <a:xfrm>
            <a:off x="781668" y="1296142"/>
            <a:ext cx="9891427" cy="4387306"/>
            <a:chOff x="781668" y="1296142"/>
            <a:chExt cx="9891427" cy="4387306"/>
          </a:xfrm>
        </p:grpSpPr>
        <p:pic>
          <p:nvPicPr>
            <p:cNvPr id="5" name="그림 4">
              <a:extLst>
                <a:ext uri="{FF2B5EF4-FFF2-40B4-BE49-F238E27FC236}">
                  <a16:creationId xmlns:a16="http://schemas.microsoft.com/office/drawing/2014/main" id="{AB2E23D2-E19C-449E-AD64-CF91045CE61C}"/>
                </a:ext>
              </a:extLst>
            </p:cNvPr>
            <p:cNvPicPr>
              <a:picLocks noChangeAspect="1"/>
            </p:cNvPicPr>
            <p:nvPr/>
          </p:nvPicPr>
          <p:blipFill>
            <a:blip r:embed="rId2"/>
            <a:stretch>
              <a:fillRect/>
            </a:stretch>
          </p:blipFill>
          <p:spPr>
            <a:xfrm>
              <a:off x="781668" y="1296142"/>
              <a:ext cx="8819480" cy="3260887"/>
            </a:xfrm>
            <a:prstGeom prst="rect">
              <a:avLst/>
            </a:prstGeom>
          </p:spPr>
        </p:pic>
        <p:sp>
          <p:nvSpPr>
            <p:cNvPr id="7" name="직사각형 6">
              <a:extLst>
                <a:ext uri="{FF2B5EF4-FFF2-40B4-BE49-F238E27FC236}">
                  <a16:creationId xmlns:a16="http://schemas.microsoft.com/office/drawing/2014/main" id="{07EB5594-B7AC-4B25-8002-B1A940771FA7}"/>
                </a:ext>
              </a:extLst>
            </p:cNvPr>
            <p:cNvSpPr/>
            <p:nvPr/>
          </p:nvSpPr>
          <p:spPr>
            <a:xfrm>
              <a:off x="781668" y="4852451"/>
              <a:ext cx="3547766" cy="307777"/>
            </a:xfrm>
            <a:prstGeom prst="rect">
              <a:avLst/>
            </a:prstGeom>
            <a:solidFill>
              <a:schemeClr val="bg1"/>
            </a:solidFill>
          </p:spPr>
          <p:txBody>
            <a:bodyPr wrap="none">
              <a:spAutoFit/>
            </a:bodyPr>
            <a:lstStyle/>
            <a:p>
              <a:r>
                <a:rPr lang="ko-KR" altLang="en-US" sz="1400" dirty="0">
                  <a:solidFill>
                    <a:srgbClr val="0070C0"/>
                  </a:solidFill>
                  <a:latin typeface="12롯데마트드림Bold" panose="02020603020101020101" pitchFamily="18" charset="-127"/>
                  <a:ea typeface="12롯데마트드림Bold" panose="02020603020101020101" pitchFamily="18" charset="-127"/>
                </a:rPr>
                <a:t>가장 자주 사용되는 단어를 </a:t>
              </a:r>
              <a:r>
                <a:rPr lang="en-US" altLang="ko-KR" sz="1400" dirty="0">
                  <a:solidFill>
                    <a:srgbClr val="0070C0"/>
                  </a:solidFill>
                  <a:latin typeface="12롯데마트드림Bold" panose="02020603020101020101" pitchFamily="18" charset="-127"/>
                  <a:ea typeface="12롯데마트드림Bold" panose="02020603020101020101" pitchFamily="18" charset="-127"/>
                </a:rPr>
                <a:t>100</a:t>
              </a:r>
              <a:r>
                <a:rPr lang="ko-KR" altLang="en-US" sz="1400" dirty="0">
                  <a:solidFill>
                    <a:srgbClr val="0070C0"/>
                  </a:solidFill>
                  <a:latin typeface="12롯데마트드림Bold" panose="02020603020101020101" pitchFamily="18" charset="-127"/>
                  <a:ea typeface="12롯데마트드림Bold" panose="02020603020101020101" pitchFamily="18" charset="-127"/>
                </a:rPr>
                <a:t>개 이하로 제한</a:t>
              </a:r>
              <a:endParaRPr lang="ko-KR" altLang="en-US" sz="1400" dirty="0"/>
            </a:p>
          </p:txBody>
        </p:sp>
        <p:sp>
          <p:nvSpPr>
            <p:cNvPr id="8" name="직사각형 7">
              <a:extLst>
                <a:ext uri="{FF2B5EF4-FFF2-40B4-BE49-F238E27FC236}">
                  <a16:creationId xmlns:a16="http://schemas.microsoft.com/office/drawing/2014/main" id="{44025BA5-E518-4F1C-8178-43F7D2D4EF7D}"/>
                </a:ext>
              </a:extLst>
            </p:cNvPr>
            <p:cNvSpPr/>
            <p:nvPr/>
          </p:nvSpPr>
          <p:spPr>
            <a:xfrm>
              <a:off x="781668" y="5375671"/>
              <a:ext cx="5539337" cy="307777"/>
            </a:xfrm>
            <a:prstGeom prst="rect">
              <a:avLst/>
            </a:prstGeom>
            <a:solidFill>
              <a:schemeClr val="bg1"/>
            </a:solidFill>
          </p:spPr>
          <p:txBody>
            <a:bodyPr wrap="none">
              <a:spAutoFit/>
            </a:bodyPr>
            <a:lstStyle/>
            <a:p>
              <a:r>
                <a:rPr lang="en-US" altLang="ko-KR" sz="1400" dirty="0" err="1">
                  <a:solidFill>
                    <a:srgbClr val="0070C0"/>
                  </a:solidFill>
                  <a:latin typeface="12롯데마트드림Bold" panose="02020603020101020101" pitchFamily="18" charset="-127"/>
                  <a:ea typeface="12롯데마트드림Bold" panose="02020603020101020101" pitchFamily="18" charset="-127"/>
                </a:rPr>
                <a:t>fit_on_texts</a:t>
              </a:r>
              <a:r>
                <a:rPr lang="en-US" altLang="ko-KR" sz="1400" dirty="0">
                  <a:solidFill>
                    <a:srgbClr val="0070C0"/>
                  </a:solidFill>
                  <a:latin typeface="12롯데마트드림Bold" panose="02020603020101020101" pitchFamily="18" charset="-127"/>
                  <a:ea typeface="12롯데마트드림Bold" panose="02020603020101020101" pitchFamily="18" charset="-127"/>
                </a:rPr>
                <a:t>() </a:t>
              </a:r>
              <a:r>
                <a:rPr lang="ko-KR" altLang="en-US" sz="1400" dirty="0">
                  <a:solidFill>
                    <a:srgbClr val="0070C0"/>
                  </a:solidFill>
                  <a:latin typeface="12롯데마트드림Bold" panose="02020603020101020101" pitchFamily="18" charset="-127"/>
                  <a:ea typeface="12롯데마트드림Bold" panose="02020603020101020101" pitchFamily="18" charset="-127"/>
                </a:rPr>
                <a:t>메서드는 문자 데이터를 </a:t>
              </a:r>
              <a:r>
                <a:rPr lang="ko-KR" altLang="en-US" sz="1400" dirty="0" err="1">
                  <a:solidFill>
                    <a:srgbClr val="0070C0"/>
                  </a:solidFill>
                  <a:latin typeface="12롯데마트드림Bold" panose="02020603020101020101" pitchFamily="18" charset="-127"/>
                  <a:ea typeface="12롯데마트드림Bold" panose="02020603020101020101" pitchFamily="18" charset="-127"/>
                </a:rPr>
                <a:t>입력받아서</a:t>
              </a:r>
              <a:r>
                <a:rPr lang="ko-KR" altLang="en-US" sz="1400" dirty="0">
                  <a:solidFill>
                    <a:srgbClr val="0070C0"/>
                  </a:solidFill>
                  <a:latin typeface="12롯데마트드림Bold" panose="02020603020101020101" pitchFamily="18" charset="-127"/>
                  <a:ea typeface="12롯데마트드림Bold" panose="02020603020101020101" pitchFamily="18" charset="-127"/>
                </a:rPr>
                <a:t> 리스트 형태로 변환 </a:t>
              </a:r>
              <a:endParaRPr lang="ko-KR" altLang="en-US" sz="1400" dirty="0"/>
            </a:p>
          </p:txBody>
        </p:sp>
        <p:sp>
          <p:nvSpPr>
            <p:cNvPr id="9" name="직사각형 8">
              <a:extLst>
                <a:ext uri="{FF2B5EF4-FFF2-40B4-BE49-F238E27FC236}">
                  <a16:creationId xmlns:a16="http://schemas.microsoft.com/office/drawing/2014/main" id="{2321B535-908C-482E-BD0C-0B31FC528C79}"/>
                </a:ext>
              </a:extLst>
            </p:cNvPr>
            <p:cNvSpPr/>
            <p:nvPr/>
          </p:nvSpPr>
          <p:spPr>
            <a:xfrm>
              <a:off x="6321005" y="3167390"/>
              <a:ext cx="4352090" cy="523220"/>
            </a:xfrm>
            <a:prstGeom prst="rect">
              <a:avLst/>
            </a:prstGeom>
            <a:solidFill>
              <a:schemeClr val="bg1"/>
            </a:solidFill>
          </p:spPr>
          <p:txBody>
            <a:bodyPr wrap="square">
              <a:spAutoFit/>
            </a:bodyPr>
            <a:lstStyle/>
            <a:p>
              <a:r>
                <a:rPr lang="en-US" altLang="ko-KR" sz="1400" dirty="0" err="1">
                  <a:solidFill>
                    <a:srgbClr val="0070C0"/>
                  </a:solidFill>
                  <a:latin typeface="12롯데마트드림Bold" panose="02020603020101020101" pitchFamily="18" charset="-127"/>
                  <a:ea typeface="12롯데마트드림Bold" panose="02020603020101020101" pitchFamily="18" charset="-127"/>
                </a:rPr>
                <a:t>word_index</a:t>
              </a:r>
              <a:r>
                <a:rPr lang="en-US" altLang="ko-KR" sz="1400" dirty="0">
                  <a:solidFill>
                    <a:srgbClr val="0070C0"/>
                  </a:solidFill>
                  <a:latin typeface="12롯데마트드림Bold" panose="02020603020101020101" pitchFamily="18" charset="-127"/>
                  <a:ea typeface="12롯데마트드림Bold" panose="02020603020101020101" pitchFamily="18" charset="-127"/>
                </a:rPr>
                <a:t> </a:t>
              </a:r>
              <a:r>
                <a:rPr lang="ko-KR" altLang="en-US" sz="1400" dirty="0">
                  <a:solidFill>
                    <a:srgbClr val="0070C0"/>
                  </a:solidFill>
                  <a:latin typeface="12롯데마트드림Bold" panose="02020603020101020101" pitchFamily="18" charset="-127"/>
                  <a:ea typeface="12롯데마트드림Bold" panose="02020603020101020101" pitchFamily="18" charset="-127"/>
                </a:rPr>
                <a:t>속성은 단어와 숫자의 </a:t>
              </a:r>
              <a:r>
                <a:rPr lang="en-US" altLang="ko-KR" sz="1400" dirty="0">
                  <a:solidFill>
                    <a:srgbClr val="0070C0"/>
                  </a:solidFill>
                  <a:latin typeface="12롯데마트드림Bold" panose="02020603020101020101" pitchFamily="18" charset="-127"/>
                  <a:ea typeface="12롯데마트드림Bold" panose="02020603020101020101" pitchFamily="18" charset="-127"/>
                </a:rPr>
                <a:t>Key-Value(</a:t>
              </a:r>
              <a:r>
                <a:rPr lang="ko-KR" altLang="en-US" sz="1400" dirty="0">
                  <a:solidFill>
                    <a:srgbClr val="0070C0"/>
                  </a:solidFill>
                  <a:latin typeface="12롯데마트드림Bold" panose="02020603020101020101" pitchFamily="18" charset="-127"/>
                  <a:ea typeface="12롯데마트드림Bold" panose="02020603020101020101" pitchFamily="18" charset="-127"/>
                </a:rPr>
                <a:t>키</a:t>
              </a:r>
              <a:r>
                <a:rPr lang="en-US" altLang="ko-KR" sz="1400" dirty="0">
                  <a:solidFill>
                    <a:srgbClr val="0070C0"/>
                  </a:solidFill>
                  <a:latin typeface="12롯데마트드림Bold" panose="02020603020101020101" pitchFamily="18" charset="-127"/>
                  <a:ea typeface="12롯데마트드림Bold" panose="02020603020101020101" pitchFamily="18" charset="-127"/>
                </a:rPr>
                <a:t>-</a:t>
              </a:r>
              <a:r>
                <a:rPr lang="ko-KR" altLang="en-US" sz="1400" dirty="0">
                  <a:solidFill>
                    <a:srgbClr val="0070C0"/>
                  </a:solidFill>
                  <a:latin typeface="12롯데마트드림Bold" panose="02020603020101020101" pitchFamily="18" charset="-127"/>
                  <a:ea typeface="12롯데마트드림Bold" panose="02020603020101020101" pitchFamily="18" charset="-127"/>
                </a:rPr>
                <a:t>값</a:t>
              </a:r>
              <a:r>
                <a:rPr lang="en-US" altLang="ko-KR" sz="1400" dirty="0">
                  <a:solidFill>
                    <a:srgbClr val="0070C0"/>
                  </a:solidFill>
                  <a:latin typeface="12롯데마트드림Bold" panose="02020603020101020101" pitchFamily="18" charset="-127"/>
                  <a:ea typeface="12롯데마트드림Bold" panose="02020603020101020101" pitchFamily="18" charset="-127"/>
                </a:rPr>
                <a:t>) </a:t>
              </a:r>
              <a:r>
                <a:rPr lang="ko-KR" altLang="en-US" sz="1400" dirty="0">
                  <a:solidFill>
                    <a:srgbClr val="0070C0"/>
                  </a:solidFill>
                  <a:latin typeface="12롯데마트드림Bold" panose="02020603020101020101" pitchFamily="18" charset="-127"/>
                  <a:ea typeface="12롯데마트드림Bold" panose="02020603020101020101" pitchFamily="18" charset="-127"/>
                </a:rPr>
                <a:t>쌍을 포함하는 </a:t>
              </a:r>
              <a:r>
                <a:rPr lang="ko-KR" altLang="en-US" sz="1400" dirty="0" err="1">
                  <a:solidFill>
                    <a:srgbClr val="0070C0"/>
                  </a:solidFill>
                  <a:latin typeface="12롯데마트드림Bold" panose="02020603020101020101" pitchFamily="18" charset="-127"/>
                  <a:ea typeface="12롯데마트드림Bold" panose="02020603020101020101" pitchFamily="18" charset="-127"/>
                </a:rPr>
                <a:t>딕서너리를</a:t>
              </a:r>
              <a:r>
                <a:rPr lang="ko-KR" altLang="en-US" sz="1400" dirty="0">
                  <a:solidFill>
                    <a:srgbClr val="0070C0"/>
                  </a:solidFill>
                  <a:latin typeface="12롯데마트드림Bold" panose="02020603020101020101" pitchFamily="18" charset="-127"/>
                  <a:ea typeface="12롯데마트드림Bold" panose="02020603020101020101" pitchFamily="18" charset="-127"/>
                </a:rPr>
                <a:t> 반환</a:t>
              </a:r>
              <a:endParaRPr lang="ko-KR" altLang="en-US" sz="1400" dirty="0"/>
            </a:p>
          </p:txBody>
        </p:sp>
      </p:grpSp>
    </p:spTree>
    <p:extLst>
      <p:ext uri="{BB962C8B-B14F-4D97-AF65-F5344CB8AC3E}">
        <p14:creationId xmlns:p14="http://schemas.microsoft.com/office/powerpoint/2010/main" val="345107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BC929738-E991-4497-BBB9-5A0FA9FA40D5}"/>
              </a:ext>
            </a:extLst>
          </p:cNvPr>
          <p:cNvSpPr>
            <a:spLocks noGrp="1"/>
          </p:cNvSpPr>
          <p:nvPr>
            <p:ph type="sldNum" sz="quarter" idx="12"/>
          </p:nvPr>
        </p:nvSpPr>
        <p:spPr/>
        <p:txBody>
          <a:bodyPr/>
          <a:lstStyle/>
          <a:p>
            <a:fld id="{634DECA5-6CD8-44AF-ACED-5DC73A540B1E}" type="slidenum">
              <a:rPr lang="ko-KR" altLang="en-US" smtClean="0"/>
              <a:pPr/>
              <a:t>13</a:t>
            </a:fld>
            <a:endParaRPr lang="ko-KR" altLang="en-US"/>
          </a:p>
        </p:txBody>
      </p:sp>
      <p:sp>
        <p:nvSpPr>
          <p:cNvPr id="3" name="내용 개체 틀 2">
            <a:extLst>
              <a:ext uri="{FF2B5EF4-FFF2-40B4-BE49-F238E27FC236}">
                <a16:creationId xmlns:a16="http://schemas.microsoft.com/office/drawing/2014/main" id="{5B0C06FE-5DB4-4647-971F-7A37E4982FA2}"/>
              </a:ext>
            </a:extLst>
          </p:cNvPr>
          <p:cNvSpPr>
            <a:spLocks noGrp="1"/>
          </p:cNvSpPr>
          <p:nvPr>
            <p:ph idx="4294967295"/>
          </p:nvPr>
        </p:nvSpPr>
        <p:spPr>
          <a:xfrm>
            <a:off x="389614" y="844331"/>
            <a:ext cx="11545294" cy="5301738"/>
          </a:xfrm>
        </p:spPr>
        <p:txBody>
          <a:bodyPr/>
          <a:lstStyle/>
          <a:p>
            <a:r>
              <a:rPr lang="ko-KR" altLang="en-US" b="1" dirty="0"/>
              <a:t>원</a:t>
            </a:r>
            <a:r>
              <a:rPr lang="en-US" altLang="ko-KR" b="1" dirty="0"/>
              <a:t>-</a:t>
            </a:r>
            <a:r>
              <a:rPr lang="ko-KR" altLang="en-US" b="1" dirty="0"/>
              <a:t>핫 인코딩</a:t>
            </a:r>
            <a:r>
              <a:rPr lang="ko-KR" altLang="en-US" dirty="0"/>
              <a:t>은 전체 단어 집합의 크기를 벡터의 차원으로 가진다</a:t>
            </a:r>
            <a:r>
              <a:rPr lang="en-US" altLang="ko-KR" dirty="0"/>
              <a:t>.•</a:t>
            </a:r>
          </a:p>
          <a:p>
            <a:pPr lvl="1"/>
            <a:r>
              <a:rPr lang="ko-KR" altLang="en-US" dirty="0"/>
              <a:t>중복은 카운트하지 않은 단어들의 집합이다</a:t>
            </a:r>
            <a:r>
              <a:rPr lang="en-US" altLang="ko-KR" dirty="0"/>
              <a:t>. </a:t>
            </a:r>
            <a:endParaRPr lang="ko-KR" altLang="en-US" dirty="0"/>
          </a:p>
          <a:p>
            <a:pPr lvl="1"/>
            <a:r>
              <a:rPr lang="ko-KR" altLang="en-US" dirty="0"/>
              <a:t>각 단어에 고유한 정수 </a:t>
            </a:r>
            <a:r>
              <a:rPr lang="ko-KR" altLang="en-US" dirty="0" err="1"/>
              <a:t>인덱스를부여하고</a:t>
            </a:r>
            <a:r>
              <a:rPr lang="en-US" altLang="ko-KR" dirty="0"/>
              <a:t>, </a:t>
            </a:r>
            <a:r>
              <a:rPr lang="ko-KR" altLang="en-US" dirty="0"/>
              <a:t>해당 인덱스의 원소는 </a:t>
            </a:r>
            <a:r>
              <a:rPr lang="en-US" altLang="ko-KR" dirty="0"/>
              <a:t>1, </a:t>
            </a:r>
            <a:r>
              <a:rPr lang="ko-KR" altLang="en-US" dirty="0"/>
              <a:t>나머지 원소는 </a:t>
            </a:r>
            <a:r>
              <a:rPr lang="en-US" altLang="ko-KR" dirty="0"/>
              <a:t>0</a:t>
            </a:r>
            <a:r>
              <a:rPr lang="ko-KR" altLang="en-US" dirty="0"/>
              <a:t>을 가지는 벡터로 만든다</a:t>
            </a:r>
            <a:r>
              <a:rPr lang="en-US" altLang="ko-KR" dirty="0"/>
              <a:t>.</a:t>
            </a:r>
          </a:p>
          <a:p>
            <a:endParaRPr lang="ko-KR" altLang="en-US" dirty="0"/>
          </a:p>
        </p:txBody>
      </p:sp>
      <p:sp>
        <p:nvSpPr>
          <p:cNvPr id="4" name="제목 3">
            <a:extLst>
              <a:ext uri="{FF2B5EF4-FFF2-40B4-BE49-F238E27FC236}">
                <a16:creationId xmlns:a16="http://schemas.microsoft.com/office/drawing/2014/main" id="{7E4DA386-D172-441A-A875-EB1174C4E977}"/>
              </a:ext>
            </a:extLst>
          </p:cNvPr>
          <p:cNvSpPr>
            <a:spLocks noGrp="1"/>
          </p:cNvSpPr>
          <p:nvPr>
            <p:ph type="title"/>
          </p:nvPr>
        </p:nvSpPr>
        <p:spPr/>
        <p:txBody>
          <a:bodyPr/>
          <a:lstStyle/>
          <a:p>
            <a:r>
              <a:rPr lang="en-US" altLang="ko-KR" dirty="0"/>
              <a:t>(3) </a:t>
            </a:r>
            <a:r>
              <a:rPr lang="ko-KR" altLang="en-US" dirty="0"/>
              <a:t>원</a:t>
            </a:r>
            <a:r>
              <a:rPr lang="en-US" altLang="ko-KR" dirty="0"/>
              <a:t>-</a:t>
            </a:r>
            <a:r>
              <a:rPr lang="ko-KR" altLang="en-US" dirty="0"/>
              <a:t>핫 인코딩</a:t>
            </a:r>
            <a:r>
              <a:rPr lang="en-US" altLang="ko-KR" dirty="0"/>
              <a:t>(One-Hot encoding)</a:t>
            </a:r>
            <a:endParaRPr lang="ko-KR" altLang="en-US" dirty="0"/>
          </a:p>
        </p:txBody>
      </p:sp>
      <p:sp>
        <p:nvSpPr>
          <p:cNvPr id="20" name="오른쪽 화살표 15">
            <a:extLst>
              <a:ext uri="{FF2B5EF4-FFF2-40B4-BE49-F238E27FC236}">
                <a16:creationId xmlns:a16="http://schemas.microsoft.com/office/drawing/2014/main" id="{5B6C1A7F-8B5D-4B43-98A1-3E4FAB2E1076}"/>
              </a:ext>
            </a:extLst>
          </p:cNvPr>
          <p:cNvSpPr/>
          <p:nvPr/>
        </p:nvSpPr>
        <p:spPr>
          <a:xfrm>
            <a:off x="5327773" y="2739790"/>
            <a:ext cx="1301992" cy="69166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poqa Han Sans Neo Medium" pitchFamily="2" charset="-127"/>
              <a:ea typeface="Spoqa Han Sans Neo Medium" pitchFamily="2" charset="-127"/>
            </a:endParaRPr>
          </a:p>
        </p:txBody>
      </p:sp>
      <p:grpSp>
        <p:nvGrpSpPr>
          <p:cNvPr id="21" name="그룹 20">
            <a:extLst>
              <a:ext uri="{FF2B5EF4-FFF2-40B4-BE49-F238E27FC236}">
                <a16:creationId xmlns:a16="http://schemas.microsoft.com/office/drawing/2014/main" id="{F57FC420-BE6B-49E4-91D6-4E89379D4652}"/>
              </a:ext>
            </a:extLst>
          </p:cNvPr>
          <p:cNvGrpSpPr/>
          <p:nvPr/>
        </p:nvGrpSpPr>
        <p:grpSpPr>
          <a:xfrm>
            <a:off x="1223073" y="2658399"/>
            <a:ext cx="4872927" cy="773053"/>
            <a:chOff x="328687" y="5432088"/>
            <a:chExt cx="5677414" cy="1653197"/>
          </a:xfrm>
        </p:grpSpPr>
        <p:sp>
          <p:nvSpPr>
            <p:cNvPr id="22" name="모서리가 둥근 직사각형 18">
              <a:extLst>
                <a:ext uri="{FF2B5EF4-FFF2-40B4-BE49-F238E27FC236}">
                  <a16:creationId xmlns:a16="http://schemas.microsoft.com/office/drawing/2014/main" id="{E7970E56-B31E-415B-9F14-93133BF65E74}"/>
                </a:ext>
              </a:extLst>
            </p:cNvPr>
            <p:cNvSpPr/>
            <p:nvPr/>
          </p:nvSpPr>
          <p:spPr>
            <a:xfrm>
              <a:off x="328687" y="5432088"/>
              <a:ext cx="5540829" cy="165319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poqa Han Sans Neo Medium" pitchFamily="2" charset="-127"/>
                <a:ea typeface="Spoqa Han Sans Neo Medium" pitchFamily="2" charset="-127"/>
              </a:endParaRPr>
            </a:p>
          </p:txBody>
        </p:sp>
        <p:sp>
          <p:nvSpPr>
            <p:cNvPr id="23" name="TextBox 22">
              <a:extLst>
                <a:ext uri="{FF2B5EF4-FFF2-40B4-BE49-F238E27FC236}">
                  <a16:creationId xmlns:a16="http://schemas.microsoft.com/office/drawing/2014/main" id="{16AB8040-CA58-46F2-9728-A95095F598C7}"/>
                </a:ext>
              </a:extLst>
            </p:cNvPr>
            <p:cNvSpPr txBox="1"/>
            <p:nvPr/>
          </p:nvSpPr>
          <p:spPr>
            <a:xfrm>
              <a:off x="828658" y="5772317"/>
              <a:ext cx="5177443" cy="789828"/>
            </a:xfrm>
            <a:prstGeom prst="rect">
              <a:avLst/>
            </a:prstGeom>
            <a:noFill/>
          </p:spPr>
          <p:txBody>
            <a:bodyPr wrap="square" rtlCol="0">
              <a:spAutoFit/>
            </a:bodyPr>
            <a:lstStyle/>
            <a:p>
              <a:r>
                <a:rPr lang="en-US" altLang="ko-KR" dirty="0">
                  <a:latin typeface="Spoqa Han Sans Neo Medium" pitchFamily="2" charset="-127"/>
                  <a:ea typeface="Spoqa Han Sans Neo Medium" pitchFamily="2" charset="-127"/>
                </a:rPr>
                <a:t>[‘his', ‘teacher', 'kept', ‘a', ‘secret', ‘.’]</a:t>
              </a:r>
            </a:p>
          </p:txBody>
        </p:sp>
      </p:grpSp>
      <p:sp>
        <p:nvSpPr>
          <p:cNvPr id="24" name="TextBox 23">
            <a:extLst>
              <a:ext uri="{FF2B5EF4-FFF2-40B4-BE49-F238E27FC236}">
                <a16:creationId xmlns:a16="http://schemas.microsoft.com/office/drawing/2014/main" id="{737B9049-228F-4A4B-97D2-F93FD35DA85B}"/>
              </a:ext>
            </a:extLst>
          </p:cNvPr>
          <p:cNvSpPr txBox="1"/>
          <p:nvPr/>
        </p:nvSpPr>
        <p:spPr>
          <a:xfrm>
            <a:off x="2846247" y="2224644"/>
            <a:ext cx="1509347" cy="369332"/>
          </a:xfrm>
          <a:prstGeom prst="rect">
            <a:avLst/>
          </a:prstGeom>
          <a:noFill/>
        </p:spPr>
        <p:txBody>
          <a:bodyPr wrap="square" rtlCol="0">
            <a:spAutoFit/>
          </a:bodyPr>
          <a:lstStyle/>
          <a:p>
            <a:r>
              <a:rPr lang="ko-KR" altLang="en-US" b="1" dirty="0">
                <a:solidFill>
                  <a:srgbClr val="C00000"/>
                </a:solidFill>
                <a:latin typeface="Spoqa Han Sans Neo Medium" pitchFamily="2" charset="-127"/>
                <a:ea typeface="Spoqa Han Sans Neo Medium" pitchFamily="2" charset="-127"/>
              </a:rPr>
              <a:t>입력된 문장</a:t>
            </a:r>
          </a:p>
        </p:txBody>
      </p:sp>
      <p:grpSp>
        <p:nvGrpSpPr>
          <p:cNvPr id="25" name="그룹 24">
            <a:extLst>
              <a:ext uri="{FF2B5EF4-FFF2-40B4-BE49-F238E27FC236}">
                <a16:creationId xmlns:a16="http://schemas.microsoft.com/office/drawing/2014/main" id="{8CB60BEF-5391-4A0B-A209-43B6F7B6DDC5}"/>
              </a:ext>
            </a:extLst>
          </p:cNvPr>
          <p:cNvGrpSpPr/>
          <p:nvPr/>
        </p:nvGrpSpPr>
        <p:grpSpPr>
          <a:xfrm>
            <a:off x="8016958" y="4817429"/>
            <a:ext cx="3007072" cy="499041"/>
            <a:chOff x="328687" y="5507298"/>
            <a:chExt cx="5540830" cy="1067214"/>
          </a:xfrm>
        </p:grpSpPr>
        <p:sp>
          <p:nvSpPr>
            <p:cNvPr id="26" name="모서리가 둥근 직사각형 32">
              <a:extLst>
                <a:ext uri="{FF2B5EF4-FFF2-40B4-BE49-F238E27FC236}">
                  <a16:creationId xmlns:a16="http://schemas.microsoft.com/office/drawing/2014/main" id="{12B6FDBD-A2FA-4E26-8AE5-B87745F59853}"/>
                </a:ext>
              </a:extLst>
            </p:cNvPr>
            <p:cNvSpPr/>
            <p:nvPr/>
          </p:nvSpPr>
          <p:spPr>
            <a:xfrm>
              <a:off x="328687" y="5507298"/>
              <a:ext cx="5540828" cy="1067214"/>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poqa Han Sans Neo Medium" pitchFamily="2" charset="-127"/>
                <a:ea typeface="Spoqa Han Sans Neo Medium" pitchFamily="2" charset="-127"/>
              </a:endParaRPr>
            </a:p>
          </p:txBody>
        </p:sp>
        <p:sp>
          <p:nvSpPr>
            <p:cNvPr id="27" name="TextBox 26">
              <a:extLst>
                <a:ext uri="{FF2B5EF4-FFF2-40B4-BE49-F238E27FC236}">
                  <a16:creationId xmlns:a16="http://schemas.microsoft.com/office/drawing/2014/main" id="{07A81488-0B6B-49EB-91FE-BC518EE338C7}"/>
                </a:ext>
              </a:extLst>
            </p:cNvPr>
            <p:cNvSpPr txBox="1"/>
            <p:nvPr/>
          </p:nvSpPr>
          <p:spPr>
            <a:xfrm>
              <a:off x="692073" y="5596541"/>
              <a:ext cx="5177444" cy="789828"/>
            </a:xfrm>
            <a:prstGeom prst="rect">
              <a:avLst/>
            </a:prstGeom>
            <a:noFill/>
          </p:spPr>
          <p:txBody>
            <a:bodyPr wrap="square" rtlCol="0">
              <a:spAutoFit/>
            </a:bodyPr>
            <a:lstStyle/>
            <a:p>
              <a:r>
                <a:rPr lang="en-US" altLang="ko-KR" dirty="0">
                  <a:latin typeface="Spoqa Han Sans Neo Medium" pitchFamily="2" charset="-127"/>
                  <a:ea typeface="Spoqa Han Sans Neo Medium" pitchFamily="2" charset="-127"/>
                </a:rPr>
                <a:t>[‘1', ‘18’, ‘3', ‘6', ‘11', ‘9’]</a:t>
              </a:r>
            </a:p>
          </p:txBody>
        </p:sp>
      </p:grpSp>
      <p:sp>
        <p:nvSpPr>
          <p:cNvPr id="28" name="오른쪽 화살표 34">
            <a:extLst>
              <a:ext uri="{FF2B5EF4-FFF2-40B4-BE49-F238E27FC236}">
                <a16:creationId xmlns:a16="http://schemas.microsoft.com/office/drawing/2014/main" id="{D0F74E66-874B-4D7F-AEE2-36A493E37150}"/>
              </a:ext>
            </a:extLst>
          </p:cNvPr>
          <p:cNvSpPr/>
          <p:nvPr/>
        </p:nvSpPr>
        <p:spPr>
          <a:xfrm rot="5400000">
            <a:off x="8783195" y="3774355"/>
            <a:ext cx="1301992" cy="69166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poqa Han Sans Neo Medium" pitchFamily="2" charset="-127"/>
              <a:ea typeface="Spoqa Han Sans Neo Medium" pitchFamily="2" charset="-127"/>
            </a:endParaRPr>
          </a:p>
        </p:txBody>
      </p:sp>
      <p:grpSp>
        <p:nvGrpSpPr>
          <p:cNvPr id="29" name="그룹 28">
            <a:extLst>
              <a:ext uri="{FF2B5EF4-FFF2-40B4-BE49-F238E27FC236}">
                <a16:creationId xmlns:a16="http://schemas.microsoft.com/office/drawing/2014/main" id="{AA1A57E0-4C6A-4DFC-B946-BFAE1F564895}"/>
              </a:ext>
            </a:extLst>
          </p:cNvPr>
          <p:cNvGrpSpPr/>
          <p:nvPr/>
        </p:nvGrpSpPr>
        <p:grpSpPr>
          <a:xfrm>
            <a:off x="7111140" y="2126730"/>
            <a:ext cx="4481981" cy="2077534"/>
            <a:chOff x="711342" y="5586396"/>
            <a:chExt cx="10234454" cy="1628207"/>
          </a:xfrm>
        </p:grpSpPr>
        <p:sp>
          <p:nvSpPr>
            <p:cNvPr id="30" name="모서리가 둥근 직사각형 28">
              <a:extLst>
                <a:ext uri="{FF2B5EF4-FFF2-40B4-BE49-F238E27FC236}">
                  <a16:creationId xmlns:a16="http://schemas.microsoft.com/office/drawing/2014/main" id="{352631A1-4352-4DD0-8C53-6BFE3B099E71}"/>
                </a:ext>
              </a:extLst>
            </p:cNvPr>
            <p:cNvSpPr/>
            <p:nvPr/>
          </p:nvSpPr>
          <p:spPr>
            <a:xfrm>
              <a:off x="711342" y="5586396"/>
              <a:ext cx="10234454" cy="162820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poqa Han Sans Neo Medium" pitchFamily="2" charset="-127"/>
                <a:ea typeface="Spoqa Han Sans Neo Medium" pitchFamily="2" charset="-127"/>
              </a:endParaRPr>
            </a:p>
          </p:txBody>
        </p:sp>
        <p:sp>
          <p:nvSpPr>
            <p:cNvPr id="31" name="TextBox 30">
              <a:extLst>
                <a:ext uri="{FF2B5EF4-FFF2-40B4-BE49-F238E27FC236}">
                  <a16:creationId xmlns:a16="http://schemas.microsoft.com/office/drawing/2014/main" id="{99C09F0B-B338-4966-8857-4F7F2CEC62B4}"/>
                </a:ext>
              </a:extLst>
            </p:cNvPr>
            <p:cNvSpPr txBox="1"/>
            <p:nvPr/>
          </p:nvSpPr>
          <p:spPr>
            <a:xfrm>
              <a:off x="949777" y="5737275"/>
              <a:ext cx="9718224" cy="1374902"/>
            </a:xfrm>
            <a:prstGeom prst="rect">
              <a:avLst/>
            </a:prstGeom>
            <a:noFill/>
          </p:spPr>
          <p:txBody>
            <a:bodyPr wrap="square" rtlCol="0">
              <a:spAutoFit/>
            </a:bodyPr>
            <a:lstStyle/>
            <a:p>
              <a:r>
                <a:rPr lang="en-US" altLang="ko-KR" dirty="0">
                  <a:latin typeface="Spoqa Han Sans Neo Medium" pitchFamily="2" charset="-127"/>
                  <a:ea typeface="Spoqa Han Sans Neo Medium" pitchFamily="2" charset="-127"/>
                </a:rPr>
                <a:t>{‘his’ : 1, ‘barber’ : 2, ‘kept’ : 3,</a:t>
              </a:r>
            </a:p>
            <a:p>
              <a:r>
                <a:rPr lang="en-US" altLang="ko-KR" dirty="0">
                  <a:latin typeface="Spoqa Han Sans Neo Medium" pitchFamily="2" charset="-127"/>
                  <a:ea typeface="Spoqa Han Sans Neo Medium" pitchFamily="2" charset="-127"/>
                </a:rPr>
                <a:t>‘word’ : 4, ‘but’ : 5, ‘a’ : 6, ‘keeping’ : 7, ‘such’ : 8, ‘.’ : 9, ‘huge’ : 10, ‘secret’ : 11, ‘to’ : 12, ‘himself’ : 13, ‘was’ : 14, ‘driving’ : 15, ‘him’ : 16, ‘crazy’ : 17 </a:t>
              </a:r>
            </a:p>
            <a:p>
              <a:r>
                <a:rPr lang="en-US" altLang="ko-KR" dirty="0">
                  <a:latin typeface="Spoqa Han Sans Neo Medium" pitchFamily="2" charset="-127"/>
                  <a:ea typeface="Spoqa Han Sans Neo Medium" pitchFamily="2" charset="-127"/>
                </a:rPr>
                <a:t>‘</a:t>
              </a:r>
              <a:r>
                <a:rPr lang="en-US" altLang="ko-KR" dirty="0" err="1">
                  <a:latin typeface="Spoqa Han Sans Neo Medium" pitchFamily="2" charset="-127"/>
                  <a:ea typeface="Spoqa Han Sans Neo Medium" pitchFamily="2" charset="-127"/>
                </a:rPr>
                <a:t>unk</a:t>
              </a:r>
              <a:r>
                <a:rPr lang="en-US" altLang="ko-KR" dirty="0">
                  <a:latin typeface="Spoqa Han Sans Neo Medium" pitchFamily="2" charset="-127"/>
                  <a:ea typeface="Spoqa Han Sans Neo Medium" pitchFamily="2" charset="-127"/>
                </a:rPr>
                <a:t>’ : 18,</a:t>
              </a:r>
              <a:r>
                <a:rPr lang="en-US" altLang="ko-KR" dirty="0">
                  <a:solidFill>
                    <a:srgbClr val="FF0000"/>
                  </a:solidFill>
                  <a:latin typeface="Spoqa Han Sans Neo Medium" pitchFamily="2" charset="-127"/>
                  <a:ea typeface="Spoqa Han Sans Neo Medium" pitchFamily="2" charset="-127"/>
                </a:rPr>
                <a:t> </a:t>
              </a:r>
              <a:r>
                <a:rPr lang="en-US" altLang="ko-KR" dirty="0">
                  <a:latin typeface="Spoqa Han Sans Neo Medium" pitchFamily="2" charset="-127"/>
                  <a:ea typeface="Spoqa Han Sans Neo Medium" pitchFamily="2" charset="-127"/>
                </a:rPr>
                <a:t>‘pad’ : 0}</a:t>
              </a:r>
              <a:endParaRPr lang="ko-KR" altLang="en-US" dirty="0">
                <a:latin typeface="Spoqa Han Sans Neo Medium" pitchFamily="2" charset="-127"/>
                <a:ea typeface="Spoqa Han Sans Neo Medium" pitchFamily="2" charset="-127"/>
              </a:endParaRPr>
            </a:p>
          </p:txBody>
        </p:sp>
      </p:grpSp>
      <p:sp>
        <p:nvSpPr>
          <p:cNvPr id="32" name="오른쪽 화살표 35">
            <a:extLst>
              <a:ext uri="{FF2B5EF4-FFF2-40B4-BE49-F238E27FC236}">
                <a16:creationId xmlns:a16="http://schemas.microsoft.com/office/drawing/2014/main" id="{237439C0-133E-462D-8E8B-330CE471CC9C}"/>
              </a:ext>
            </a:extLst>
          </p:cNvPr>
          <p:cNvSpPr/>
          <p:nvPr/>
        </p:nvSpPr>
        <p:spPr>
          <a:xfrm rot="10800000">
            <a:off x="7002704" y="4721118"/>
            <a:ext cx="822016" cy="69166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poqa Han Sans Neo Medium" pitchFamily="2" charset="-127"/>
              <a:ea typeface="Spoqa Han Sans Neo Medium" pitchFamily="2" charset="-127"/>
            </a:endParaRPr>
          </a:p>
        </p:txBody>
      </p:sp>
      <p:graphicFrame>
        <p:nvGraphicFramePr>
          <p:cNvPr id="33" name="표 32">
            <a:extLst>
              <a:ext uri="{FF2B5EF4-FFF2-40B4-BE49-F238E27FC236}">
                <a16:creationId xmlns:a16="http://schemas.microsoft.com/office/drawing/2014/main" id="{8512F968-7D96-41A3-8163-FB0BB5A49AD8}"/>
              </a:ext>
            </a:extLst>
          </p:cNvPr>
          <p:cNvGraphicFramePr>
            <a:graphicFrameLocks noGrp="1"/>
          </p:cNvGraphicFramePr>
          <p:nvPr>
            <p:extLst/>
          </p:nvPr>
        </p:nvGraphicFramePr>
        <p:xfrm>
          <a:off x="763152" y="4507758"/>
          <a:ext cx="6076893" cy="213360"/>
        </p:xfrm>
        <a:graphic>
          <a:graphicData uri="http://schemas.openxmlformats.org/drawingml/2006/table">
            <a:tbl>
              <a:tblPr firstRow="1" bandRow="1">
                <a:tableStyleId>{5C22544A-7EE6-4342-B048-85BDC9FD1C3A}</a:tableStyleId>
              </a:tblPr>
              <a:tblGrid>
                <a:gridCol w="323298">
                  <a:extLst>
                    <a:ext uri="{9D8B030D-6E8A-4147-A177-3AD203B41FA5}">
                      <a16:colId xmlns:a16="http://schemas.microsoft.com/office/drawing/2014/main" val="20000"/>
                    </a:ext>
                  </a:extLst>
                </a:gridCol>
                <a:gridCol w="323298">
                  <a:extLst>
                    <a:ext uri="{9D8B030D-6E8A-4147-A177-3AD203B41FA5}">
                      <a16:colId xmlns:a16="http://schemas.microsoft.com/office/drawing/2014/main" val="20001"/>
                    </a:ext>
                  </a:extLst>
                </a:gridCol>
                <a:gridCol w="323298">
                  <a:extLst>
                    <a:ext uri="{9D8B030D-6E8A-4147-A177-3AD203B41FA5}">
                      <a16:colId xmlns:a16="http://schemas.microsoft.com/office/drawing/2014/main" val="20002"/>
                    </a:ext>
                  </a:extLst>
                </a:gridCol>
                <a:gridCol w="323298">
                  <a:extLst>
                    <a:ext uri="{9D8B030D-6E8A-4147-A177-3AD203B41FA5}">
                      <a16:colId xmlns:a16="http://schemas.microsoft.com/office/drawing/2014/main" val="20003"/>
                    </a:ext>
                  </a:extLst>
                </a:gridCol>
                <a:gridCol w="323298">
                  <a:extLst>
                    <a:ext uri="{9D8B030D-6E8A-4147-A177-3AD203B41FA5}">
                      <a16:colId xmlns:a16="http://schemas.microsoft.com/office/drawing/2014/main" val="20004"/>
                    </a:ext>
                  </a:extLst>
                </a:gridCol>
                <a:gridCol w="323298">
                  <a:extLst>
                    <a:ext uri="{9D8B030D-6E8A-4147-A177-3AD203B41FA5}">
                      <a16:colId xmlns:a16="http://schemas.microsoft.com/office/drawing/2014/main" val="20005"/>
                    </a:ext>
                  </a:extLst>
                </a:gridCol>
                <a:gridCol w="323298">
                  <a:extLst>
                    <a:ext uri="{9D8B030D-6E8A-4147-A177-3AD203B41FA5}">
                      <a16:colId xmlns:a16="http://schemas.microsoft.com/office/drawing/2014/main" val="20006"/>
                    </a:ext>
                  </a:extLst>
                </a:gridCol>
                <a:gridCol w="323298">
                  <a:extLst>
                    <a:ext uri="{9D8B030D-6E8A-4147-A177-3AD203B41FA5}">
                      <a16:colId xmlns:a16="http://schemas.microsoft.com/office/drawing/2014/main" val="20007"/>
                    </a:ext>
                  </a:extLst>
                </a:gridCol>
                <a:gridCol w="317319">
                  <a:extLst>
                    <a:ext uri="{9D8B030D-6E8A-4147-A177-3AD203B41FA5}">
                      <a16:colId xmlns:a16="http://schemas.microsoft.com/office/drawing/2014/main" val="20008"/>
                    </a:ext>
                  </a:extLst>
                </a:gridCol>
                <a:gridCol w="317319">
                  <a:extLst>
                    <a:ext uri="{9D8B030D-6E8A-4147-A177-3AD203B41FA5}">
                      <a16:colId xmlns:a16="http://schemas.microsoft.com/office/drawing/2014/main" val="20009"/>
                    </a:ext>
                  </a:extLst>
                </a:gridCol>
                <a:gridCol w="317319">
                  <a:extLst>
                    <a:ext uri="{9D8B030D-6E8A-4147-A177-3AD203B41FA5}">
                      <a16:colId xmlns:a16="http://schemas.microsoft.com/office/drawing/2014/main" val="20010"/>
                    </a:ext>
                  </a:extLst>
                </a:gridCol>
                <a:gridCol w="317319">
                  <a:extLst>
                    <a:ext uri="{9D8B030D-6E8A-4147-A177-3AD203B41FA5}">
                      <a16:colId xmlns:a16="http://schemas.microsoft.com/office/drawing/2014/main" val="20011"/>
                    </a:ext>
                  </a:extLst>
                </a:gridCol>
                <a:gridCol w="317319">
                  <a:extLst>
                    <a:ext uri="{9D8B030D-6E8A-4147-A177-3AD203B41FA5}">
                      <a16:colId xmlns:a16="http://schemas.microsoft.com/office/drawing/2014/main" val="20012"/>
                    </a:ext>
                  </a:extLst>
                </a:gridCol>
                <a:gridCol w="317319">
                  <a:extLst>
                    <a:ext uri="{9D8B030D-6E8A-4147-A177-3AD203B41FA5}">
                      <a16:colId xmlns:a16="http://schemas.microsoft.com/office/drawing/2014/main" val="20013"/>
                    </a:ext>
                  </a:extLst>
                </a:gridCol>
                <a:gridCol w="317319">
                  <a:extLst>
                    <a:ext uri="{9D8B030D-6E8A-4147-A177-3AD203B41FA5}">
                      <a16:colId xmlns:a16="http://schemas.microsoft.com/office/drawing/2014/main" val="20014"/>
                    </a:ext>
                  </a:extLst>
                </a:gridCol>
                <a:gridCol w="317319">
                  <a:extLst>
                    <a:ext uri="{9D8B030D-6E8A-4147-A177-3AD203B41FA5}">
                      <a16:colId xmlns:a16="http://schemas.microsoft.com/office/drawing/2014/main" val="20015"/>
                    </a:ext>
                  </a:extLst>
                </a:gridCol>
                <a:gridCol w="317319">
                  <a:extLst>
                    <a:ext uri="{9D8B030D-6E8A-4147-A177-3AD203B41FA5}">
                      <a16:colId xmlns:a16="http://schemas.microsoft.com/office/drawing/2014/main" val="20016"/>
                    </a:ext>
                  </a:extLst>
                </a:gridCol>
                <a:gridCol w="317319">
                  <a:extLst>
                    <a:ext uri="{9D8B030D-6E8A-4147-A177-3AD203B41FA5}">
                      <a16:colId xmlns:a16="http://schemas.microsoft.com/office/drawing/2014/main" val="20017"/>
                    </a:ext>
                  </a:extLst>
                </a:gridCol>
                <a:gridCol w="317319">
                  <a:extLst>
                    <a:ext uri="{9D8B030D-6E8A-4147-A177-3AD203B41FA5}">
                      <a16:colId xmlns:a16="http://schemas.microsoft.com/office/drawing/2014/main" val="20018"/>
                    </a:ext>
                  </a:extLst>
                </a:gridCol>
              </a:tblGrid>
              <a:tr h="185420">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1</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34" name="표 33">
            <a:extLst>
              <a:ext uri="{FF2B5EF4-FFF2-40B4-BE49-F238E27FC236}">
                <a16:creationId xmlns:a16="http://schemas.microsoft.com/office/drawing/2014/main" id="{D57D713C-1456-4335-A0C9-768D2278DD77}"/>
              </a:ext>
            </a:extLst>
          </p:cNvPr>
          <p:cNvGraphicFramePr>
            <a:graphicFrameLocks noGrp="1"/>
          </p:cNvGraphicFramePr>
          <p:nvPr>
            <p:extLst/>
          </p:nvPr>
        </p:nvGraphicFramePr>
        <p:xfrm>
          <a:off x="763152" y="4256265"/>
          <a:ext cx="6076893" cy="213360"/>
        </p:xfrm>
        <a:graphic>
          <a:graphicData uri="http://schemas.openxmlformats.org/drawingml/2006/table">
            <a:tbl>
              <a:tblPr firstRow="1" bandRow="1">
                <a:tableStyleId>{5C22544A-7EE6-4342-B048-85BDC9FD1C3A}</a:tableStyleId>
              </a:tblPr>
              <a:tblGrid>
                <a:gridCol w="323298">
                  <a:extLst>
                    <a:ext uri="{9D8B030D-6E8A-4147-A177-3AD203B41FA5}">
                      <a16:colId xmlns:a16="http://schemas.microsoft.com/office/drawing/2014/main" val="20000"/>
                    </a:ext>
                  </a:extLst>
                </a:gridCol>
                <a:gridCol w="323298">
                  <a:extLst>
                    <a:ext uri="{9D8B030D-6E8A-4147-A177-3AD203B41FA5}">
                      <a16:colId xmlns:a16="http://schemas.microsoft.com/office/drawing/2014/main" val="20001"/>
                    </a:ext>
                  </a:extLst>
                </a:gridCol>
                <a:gridCol w="323298">
                  <a:extLst>
                    <a:ext uri="{9D8B030D-6E8A-4147-A177-3AD203B41FA5}">
                      <a16:colId xmlns:a16="http://schemas.microsoft.com/office/drawing/2014/main" val="20002"/>
                    </a:ext>
                  </a:extLst>
                </a:gridCol>
                <a:gridCol w="323298">
                  <a:extLst>
                    <a:ext uri="{9D8B030D-6E8A-4147-A177-3AD203B41FA5}">
                      <a16:colId xmlns:a16="http://schemas.microsoft.com/office/drawing/2014/main" val="20003"/>
                    </a:ext>
                  </a:extLst>
                </a:gridCol>
                <a:gridCol w="323298">
                  <a:extLst>
                    <a:ext uri="{9D8B030D-6E8A-4147-A177-3AD203B41FA5}">
                      <a16:colId xmlns:a16="http://schemas.microsoft.com/office/drawing/2014/main" val="20004"/>
                    </a:ext>
                  </a:extLst>
                </a:gridCol>
                <a:gridCol w="323298">
                  <a:extLst>
                    <a:ext uri="{9D8B030D-6E8A-4147-A177-3AD203B41FA5}">
                      <a16:colId xmlns:a16="http://schemas.microsoft.com/office/drawing/2014/main" val="20005"/>
                    </a:ext>
                  </a:extLst>
                </a:gridCol>
                <a:gridCol w="323298">
                  <a:extLst>
                    <a:ext uri="{9D8B030D-6E8A-4147-A177-3AD203B41FA5}">
                      <a16:colId xmlns:a16="http://schemas.microsoft.com/office/drawing/2014/main" val="20006"/>
                    </a:ext>
                  </a:extLst>
                </a:gridCol>
                <a:gridCol w="323298">
                  <a:extLst>
                    <a:ext uri="{9D8B030D-6E8A-4147-A177-3AD203B41FA5}">
                      <a16:colId xmlns:a16="http://schemas.microsoft.com/office/drawing/2014/main" val="20007"/>
                    </a:ext>
                  </a:extLst>
                </a:gridCol>
                <a:gridCol w="317319">
                  <a:extLst>
                    <a:ext uri="{9D8B030D-6E8A-4147-A177-3AD203B41FA5}">
                      <a16:colId xmlns:a16="http://schemas.microsoft.com/office/drawing/2014/main" val="20008"/>
                    </a:ext>
                  </a:extLst>
                </a:gridCol>
                <a:gridCol w="317319">
                  <a:extLst>
                    <a:ext uri="{9D8B030D-6E8A-4147-A177-3AD203B41FA5}">
                      <a16:colId xmlns:a16="http://schemas.microsoft.com/office/drawing/2014/main" val="20009"/>
                    </a:ext>
                  </a:extLst>
                </a:gridCol>
                <a:gridCol w="317319">
                  <a:extLst>
                    <a:ext uri="{9D8B030D-6E8A-4147-A177-3AD203B41FA5}">
                      <a16:colId xmlns:a16="http://schemas.microsoft.com/office/drawing/2014/main" val="20010"/>
                    </a:ext>
                  </a:extLst>
                </a:gridCol>
                <a:gridCol w="317319">
                  <a:extLst>
                    <a:ext uri="{9D8B030D-6E8A-4147-A177-3AD203B41FA5}">
                      <a16:colId xmlns:a16="http://schemas.microsoft.com/office/drawing/2014/main" val="20011"/>
                    </a:ext>
                  </a:extLst>
                </a:gridCol>
                <a:gridCol w="317319">
                  <a:extLst>
                    <a:ext uri="{9D8B030D-6E8A-4147-A177-3AD203B41FA5}">
                      <a16:colId xmlns:a16="http://schemas.microsoft.com/office/drawing/2014/main" val="20012"/>
                    </a:ext>
                  </a:extLst>
                </a:gridCol>
                <a:gridCol w="317319">
                  <a:extLst>
                    <a:ext uri="{9D8B030D-6E8A-4147-A177-3AD203B41FA5}">
                      <a16:colId xmlns:a16="http://schemas.microsoft.com/office/drawing/2014/main" val="20013"/>
                    </a:ext>
                  </a:extLst>
                </a:gridCol>
                <a:gridCol w="317319">
                  <a:extLst>
                    <a:ext uri="{9D8B030D-6E8A-4147-A177-3AD203B41FA5}">
                      <a16:colId xmlns:a16="http://schemas.microsoft.com/office/drawing/2014/main" val="20014"/>
                    </a:ext>
                  </a:extLst>
                </a:gridCol>
                <a:gridCol w="317319">
                  <a:extLst>
                    <a:ext uri="{9D8B030D-6E8A-4147-A177-3AD203B41FA5}">
                      <a16:colId xmlns:a16="http://schemas.microsoft.com/office/drawing/2014/main" val="20015"/>
                    </a:ext>
                  </a:extLst>
                </a:gridCol>
                <a:gridCol w="317319">
                  <a:extLst>
                    <a:ext uri="{9D8B030D-6E8A-4147-A177-3AD203B41FA5}">
                      <a16:colId xmlns:a16="http://schemas.microsoft.com/office/drawing/2014/main" val="20016"/>
                    </a:ext>
                  </a:extLst>
                </a:gridCol>
                <a:gridCol w="317319">
                  <a:extLst>
                    <a:ext uri="{9D8B030D-6E8A-4147-A177-3AD203B41FA5}">
                      <a16:colId xmlns:a16="http://schemas.microsoft.com/office/drawing/2014/main" val="20017"/>
                    </a:ext>
                  </a:extLst>
                </a:gridCol>
                <a:gridCol w="317319">
                  <a:extLst>
                    <a:ext uri="{9D8B030D-6E8A-4147-A177-3AD203B41FA5}">
                      <a16:colId xmlns:a16="http://schemas.microsoft.com/office/drawing/2014/main" val="20018"/>
                    </a:ext>
                  </a:extLst>
                </a:gridCol>
              </a:tblGrid>
              <a:tr h="185420">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1</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35" name="표 34">
            <a:extLst>
              <a:ext uri="{FF2B5EF4-FFF2-40B4-BE49-F238E27FC236}">
                <a16:creationId xmlns:a16="http://schemas.microsoft.com/office/drawing/2014/main" id="{B7568DC5-B86F-46D1-A939-48467CEE558F}"/>
              </a:ext>
            </a:extLst>
          </p:cNvPr>
          <p:cNvGraphicFramePr>
            <a:graphicFrameLocks noGrp="1"/>
          </p:cNvGraphicFramePr>
          <p:nvPr>
            <p:extLst/>
          </p:nvPr>
        </p:nvGraphicFramePr>
        <p:xfrm>
          <a:off x="763152" y="4752480"/>
          <a:ext cx="6076893" cy="213360"/>
        </p:xfrm>
        <a:graphic>
          <a:graphicData uri="http://schemas.openxmlformats.org/drawingml/2006/table">
            <a:tbl>
              <a:tblPr firstRow="1" bandRow="1">
                <a:tableStyleId>{5C22544A-7EE6-4342-B048-85BDC9FD1C3A}</a:tableStyleId>
              </a:tblPr>
              <a:tblGrid>
                <a:gridCol w="323298">
                  <a:extLst>
                    <a:ext uri="{9D8B030D-6E8A-4147-A177-3AD203B41FA5}">
                      <a16:colId xmlns:a16="http://schemas.microsoft.com/office/drawing/2014/main" val="20000"/>
                    </a:ext>
                  </a:extLst>
                </a:gridCol>
                <a:gridCol w="323298">
                  <a:extLst>
                    <a:ext uri="{9D8B030D-6E8A-4147-A177-3AD203B41FA5}">
                      <a16:colId xmlns:a16="http://schemas.microsoft.com/office/drawing/2014/main" val="20001"/>
                    </a:ext>
                  </a:extLst>
                </a:gridCol>
                <a:gridCol w="323298">
                  <a:extLst>
                    <a:ext uri="{9D8B030D-6E8A-4147-A177-3AD203B41FA5}">
                      <a16:colId xmlns:a16="http://schemas.microsoft.com/office/drawing/2014/main" val="20002"/>
                    </a:ext>
                  </a:extLst>
                </a:gridCol>
                <a:gridCol w="323298">
                  <a:extLst>
                    <a:ext uri="{9D8B030D-6E8A-4147-A177-3AD203B41FA5}">
                      <a16:colId xmlns:a16="http://schemas.microsoft.com/office/drawing/2014/main" val="20003"/>
                    </a:ext>
                  </a:extLst>
                </a:gridCol>
                <a:gridCol w="323298">
                  <a:extLst>
                    <a:ext uri="{9D8B030D-6E8A-4147-A177-3AD203B41FA5}">
                      <a16:colId xmlns:a16="http://schemas.microsoft.com/office/drawing/2014/main" val="20004"/>
                    </a:ext>
                  </a:extLst>
                </a:gridCol>
                <a:gridCol w="323298">
                  <a:extLst>
                    <a:ext uri="{9D8B030D-6E8A-4147-A177-3AD203B41FA5}">
                      <a16:colId xmlns:a16="http://schemas.microsoft.com/office/drawing/2014/main" val="20005"/>
                    </a:ext>
                  </a:extLst>
                </a:gridCol>
                <a:gridCol w="323298">
                  <a:extLst>
                    <a:ext uri="{9D8B030D-6E8A-4147-A177-3AD203B41FA5}">
                      <a16:colId xmlns:a16="http://schemas.microsoft.com/office/drawing/2014/main" val="20006"/>
                    </a:ext>
                  </a:extLst>
                </a:gridCol>
                <a:gridCol w="323298">
                  <a:extLst>
                    <a:ext uri="{9D8B030D-6E8A-4147-A177-3AD203B41FA5}">
                      <a16:colId xmlns:a16="http://schemas.microsoft.com/office/drawing/2014/main" val="20007"/>
                    </a:ext>
                  </a:extLst>
                </a:gridCol>
                <a:gridCol w="317319">
                  <a:extLst>
                    <a:ext uri="{9D8B030D-6E8A-4147-A177-3AD203B41FA5}">
                      <a16:colId xmlns:a16="http://schemas.microsoft.com/office/drawing/2014/main" val="20008"/>
                    </a:ext>
                  </a:extLst>
                </a:gridCol>
                <a:gridCol w="317319">
                  <a:extLst>
                    <a:ext uri="{9D8B030D-6E8A-4147-A177-3AD203B41FA5}">
                      <a16:colId xmlns:a16="http://schemas.microsoft.com/office/drawing/2014/main" val="20009"/>
                    </a:ext>
                  </a:extLst>
                </a:gridCol>
                <a:gridCol w="317319">
                  <a:extLst>
                    <a:ext uri="{9D8B030D-6E8A-4147-A177-3AD203B41FA5}">
                      <a16:colId xmlns:a16="http://schemas.microsoft.com/office/drawing/2014/main" val="20010"/>
                    </a:ext>
                  </a:extLst>
                </a:gridCol>
                <a:gridCol w="317319">
                  <a:extLst>
                    <a:ext uri="{9D8B030D-6E8A-4147-A177-3AD203B41FA5}">
                      <a16:colId xmlns:a16="http://schemas.microsoft.com/office/drawing/2014/main" val="20011"/>
                    </a:ext>
                  </a:extLst>
                </a:gridCol>
                <a:gridCol w="317319">
                  <a:extLst>
                    <a:ext uri="{9D8B030D-6E8A-4147-A177-3AD203B41FA5}">
                      <a16:colId xmlns:a16="http://schemas.microsoft.com/office/drawing/2014/main" val="20012"/>
                    </a:ext>
                  </a:extLst>
                </a:gridCol>
                <a:gridCol w="317319">
                  <a:extLst>
                    <a:ext uri="{9D8B030D-6E8A-4147-A177-3AD203B41FA5}">
                      <a16:colId xmlns:a16="http://schemas.microsoft.com/office/drawing/2014/main" val="20013"/>
                    </a:ext>
                  </a:extLst>
                </a:gridCol>
                <a:gridCol w="317319">
                  <a:extLst>
                    <a:ext uri="{9D8B030D-6E8A-4147-A177-3AD203B41FA5}">
                      <a16:colId xmlns:a16="http://schemas.microsoft.com/office/drawing/2014/main" val="20014"/>
                    </a:ext>
                  </a:extLst>
                </a:gridCol>
                <a:gridCol w="317319">
                  <a:extLst>
                    <a:ext uri="{9D8B030D-6E8A-4147-A177-3AD203B41FA5}">
                      <a16:colId xmlns:a16="http://schemas.microsoft.com/office/drawing/2014/main" val="20015"/>
                    </a:ext>
                  </a:extLst>
                </a:gridCol>
                <a:gridCol w="317319">
                  <a:extLst>
                    <a:ext uri="{9D8B030D-6E8A-4147-A177-3AD203B41FA5}">
                      <a16:colId xmlns:a16="http://schemas.microsoft.com/office/drawing/2014/main" val="20016"/>
                    </a:ext>
                  </a:extLst>
                </a:gridCol>
                <a:gridCol w="317319">
                  <a:extLst>
                    <a:ext uri="{9D8B030D-6E8A-4147-A177-3AD203B41FA5}">
                      <a16:colId xmlns:a16="http://schemas.microsoft.com/office/drawing/2014/main" val="20017"/>
                    </a:ext>
                  </a:extLst>
                </a:gridCol>
                <a:gridCol w="317319">
                  <a:extLst>
                    <a:ext uri="{9D8B030D-6E8A-4147-A177-3AD203B41FA5}">
                      <a16:colId xmlns:a16="http://schemas.microsoft.com/office/drawing/2014/main" val="20018"/>
                    </a:ext>
                  </a:extLst>
                </a:gridCol>
              </a:tblGrid>
              <a:tr h="185420">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1</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36" name="표 35">
            <a:extLst>
              <a:ext uri="{FF2B5EF4-FFF2-40B4-BE49-F238E27FC236}">
                <a16:creationId xmlns:a16="http://schemas.microsoft.com/office/drawing/2014/main" id="{8A1BA569-5190-43BE-8A71-29C6255765E8}"/>
              </a:ext>
            </a:extLst>
          </p:cNvPr>
          <p:cNvGraphicFramePr>
            <a:graphicFrameLocks noGrp="1"/>
          </p:cNvGraphicFramePr>
          <p:nvPr>
            <p:extLst/>
          </p:nvPr>
        </p:nvGraphicFramePr>
        <p:xfrm>
          <a:off x="763152" y="5003409"/>
          <a:ext cx="6076893" cy="213360"/>
        </p:xfrm>
        <a:graphic>
          <a:graphicData uri="http://schemas.openxmlformats.org/drawingml/2006/table">
            <a:tbl>
              <a:tblPr firstRow="1" bandRow="1">
                <a:tableStyleId>{5C22544A-7EE6-4342-B048-85BDC9FD1C3A}</a:tableStyleId>
              </a:tblPr>
              <a:tblGrid>
                <a:gridCol w="323298">
                  <a:extLst>
                    <a:ext uri="{9D8B030D-6E8A-4147-A177-3AD203B41FA5}">
                      <a16:colId xmlns:a16="http://schemas.microsoft.com/office/drawing/2014/main" val="20000"/>
                    </a:ext>
                  </a:extLst>
                </a:gridCol>
                <a:gridCol w="323298">
                  <a:extLst>
                    <a:ext uri="{9D8B030D-6E8A-4147-A177-3AD203B41FA5}">
                      <a16:colId xmlns:a16="http://schemas.microsoft.com/office/drawing/2014/main" val="20001"/>
                    </a:ext>
                  </a:extLst>
                </a:gridCol>
                <a:gridCol w="323298">
                  <a:extLst>
                    <a:ext uri="{9D8B030D-6E8A-4147-A177-3AD203B41FA5}">
                      <a16:colId xmlns:a16="http://schemas.microsoft.com/office/drawing/2014/main" val="20002"/>
                    </a:ext>
                  </a:extLst>
                </a:gridCol>
                <a:gridCol w="323298">
                  <a:extLst>
                    <a:ext uri="{9D8B030D-6E8A-4147-A177-3AD203B41FA5}">
                      <a16:colId xmlns:a16="http://schemas.microsoft.com/office/drawing/2014/main" val="20003"/>
                    </a:ext>
                  </a:extLst>
                </a:gridCol>
                <a:gridCol w="323298">
                  <a:extLst>
                    <a:ext uri="{9D8B030D-6E8A-4147-A177-3AD203B41FA5}">
                      <a16:colId xmlns:a16="http://schemas.microsoft.com/office/drawing/2014/main" val="20004"/>
                    </a:ext>
                  </a:extLst>
                </a:gridCol>
                <a:gridCol w="323298">
                  <a:extLst>
                    <a:ext uri="{9D8B030D-6E8A-4147-A177-3AD203B41FA5}">
                      <a16:colId xmlns:a16="http://schemas.microsoft.com/office/drawing/2014/main" val="20005"/>
                    </a:ext>
                  </a:extLst>
                </a:gridCol>
                <a:gridCol w="323298">
                  <a:extLst>
                    <a:ext uri="{9D8B030D-6E8A-4147-A177-3AD203B41FA5}">
                      <a16:colId xmlns:a16="http://schemas.microsoft.com/office/drawing/2014/main" val="20006"/>
                    </a:ext>
                  </a:extLst>
                </a:gridCol>
                <a:gridCol w="323298">
                  <a:extLst>
                    <a:ext uri="{9D8B030D-6E8A-4147-A177-3AD203B41FA5}">
                      <a16:colId xmlns:a16="http://schemas.microsoft.com/office/drawing/2014/main" val="20007"/>
                    </a:ext>
                  </a:extLst>
                </a:gridCol>
                <a:gridCol w="317319">
                  <a:extLst>
                    <a:ext uri="{9D8B030D-6E8A-4147-A177-3AD203B41FA5}">
                      <a16:colId xmlns:a16="http://schemas.microsoft.com/office/drawing/2014/main" val="20008"/>
                    </a:ext>
                  </a:extLst>
                </a:gridCol>
                <a:gridCol w="317319">
                  <a:extLst>
                    <a:ext uri="{9D8B030D-6E8A-4147-A177-3AD203B41FA5}">
                      <a16:colId xmlns:a16="http://schemas.microsoft.com/office/drawing/2014/main" val="20009"/>
                    </a:ext>
                  </a:extLst>
                </a:gridCol>
                <a:gridCol w="317319">
                  <a:extLst>
                    <a:ext uri="{9D8B030D-6E8A-4147-A177-3AD203B41FA5}">
                      <a16:colId xmlns:a16="http://schemas.microsoft.com/office/drawing/2014/main" val="20010"/>
                    </a:ext>
                  </a:extLst>
                </a:gridCol>
                <a:gridCol w="317319">
                  <a:extLst>
                    <a:ext uri="{9D8B030D-6E8A-4147-A177-3AD203B41FA5}">
                      <a16:colId xmlns:a16="http://schemas.microsoft.com/office/drawing/2014/main" val="20011"/>
                    </a:ext>
                  </a:extLst>
                </a:gridCol>
                <a:gridCol w="317319">
                  <a:extLst>
                    <a:ext uri="{9D8B030D-6E8A-4147-A177-3AD203B41FA5}">
                      <a16:colId xmlns:a16="http://schemas.microsoft.com/office/drawing/2014/main" val="20012"/>
                    </a:ext>
                  </a:extLst>
                </a:gridCol>
                <a:gridCol w="317319">
                  <a:extLst>
                    <a:ext uri="{9D8B030D-6E8A-4147-A177-3AD203B41FA5}">
                      <a16:colId xmlns:a16="http://schemas.microsoft.com/office/drawing/2014/main" val="20013"/>
                    </a:ext>
                  </a:extLst>
                </a:gridCol>
                <a:gridCol w="317319">
                  <a:extLst>
                    <a:ext uri="{9D8B030D-6E8A-4147-A177-3AD203B41FA5}">
                      <a16:colId xmlns:a16="http://schemas.microsoft.com/office/drawing/2014/main" val="20014"/>
                    </a:ext>
                  </a:extLst>
                </a:gridCol>
                <a:gridCol w="317319">
                  <a:extLst>
                    <a:ext uri="{9D8B030D-6E8A-4147-A177-3AD203B41FA5}">
                      <a16:colId xmlns:a16="http://schemas.microsoft.com/office/drawing/2014/main" val="20015"/>
                    </a:ext>
                  </a:extLst>
                </a:gridCol>
                <a:gridCol w="317319">
                  <a:extLst>
                    <a:ext uri="{9D8B030D-6E8A-4147-A177-3AD203B41FA5}">
                      <a16:colId xmlns:a16="http://schemas.microsoft.com/office/drawing/2014/main" val="20016"/>
                    </a:ext>
                  </a:extLst>
                </a:gridCol>
                <a:gridCol w="317319">
                  <a:extLst>
                    <a:ext uri="{9D8B030D-6E8A-4147-A177-3AD203B41FA5}">
                      <a16:colId xmlns:a16="http://schemas.microsoft.com/office/drawing/2014/main" val="20017"/>
                    </a:ext>
                  </a:extLst>
                </a:gridCol>
                <a:gridCol w="317319">
                  <a:extLst>
                    <a:ext uri="{9D8B030D-6E8A-4147-A177-3AD203B41FA5}">
                      <a16:colId xmlns:a16="http://schemas.microsoft.com/office/drawing/2014/main" val="20018"/>
                    </a:ext>
                  </a:extLst>
                </a:gridCol>
              </a:tblGrid>
              <a:tr h="185420">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1</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37" name="표 36">
            <a:extLst>
              <a:ext uri="{FF2B5EF4-FFF2-40B4-BE49-F238E27FC236}">
                <a16:creationId xmlns:a16="http://schemas.microsoft.com/office/drawing/2014/main" id="{9F36F42E-5A19-426A-AC13-C89E2DD87748}"/>
              </a:ext>
            </a:extLst>
          </p:cNvPr>
          <p:cNvGraphicFramePr>
            <a:graphicFrameLocks noGrp="1"/>
          </p:cNvGraphicFramePr>
          <p:nvPr>
            <p:extLst/>
          </p:nvPr>
        </p:nvGraphicFramePr>
        <p:xfrm>
          <a:off x="763152" y="5257048"/>
          <a:ext cx="6076893" cy="213360"/>
        </p:xfrm>
        <a:graphic>
          <a:graphicData uri="http://schemas.openxmlformats.org/drawingml/2006/table">
            <a:tbl>
              <a:tblPr firstRow="1" bandRow="1">
                <a:tableStyleId>{5C22544A-7EE6-4342-B048-85BDC9FD1C3A}</a:tableStyleId>
              </a:tblPr>
              <a:tblGrid>
                <a:gridCol w="323298">
                  <a:extLst>
                    <a:ext uri="{9D8B030D-6E8A-4147-A177-3AD203B41FA5}">
                      <a16:colId xmlns:a16="http://schemas.microsoft.com/office/drawing/2014/main" val="20000"/>
                    </a:ext>
                  </a:extLst>
                </a:gridCol>
                <a:gridCol w="323298">
                  <a:extLst>
                    <a:ext uri="{9D8B030D-6E8A-4147-A177-3AD203B41FA5}">
                      <a16:colId xmlns:a16="http://schemas.microsoft.com/office/drawing/2014/main" val="20001"/>
                    </a:ext>
                  </a:extLst>
                </a:gridCol>
                <a:gridCol w="323298">
                  <a:extLst>
                    <a:ext uri="{9D8B030D-6E8A-4147-A177-3AD203B41FA5}">
                      <a16:colId xmlns:a16="http://schemas.microsoft.com/office/drawing/2014/main" val="20002"/>
                    </a:ext>
                  </a:extLst>
                </a:gridCol>
                <a:gridCol w="323298">
                  <a:extLst>
                    <a:ext uri="{9D8B030D-6E8A-4147-A177-3AD203B41FA5}">
                      <a16:colId xmlns:a16="http://schemas.microsoft.com/office/drawing/2014/main" val="20003"/>
                    </a:ext>
                  </a:extLst>
                </a:gridCol>
                <a:gridCol w="323298">
                  <a:extLst>
                    <a:ext uri="{9D8B030D-6E8A-4147-A177-3AD203B41FA5}">
                      <a16:colId xmlns:a16="http://schemas.microsoft.com/office/drawing/2014/main" val="20004"/>
                    </a:ext>
                  </a:extLst>
                </a:gridCol>
                <a:gridCol w="323298">
                  <a:extLst>
                    <a:ext uri="{9D8B030D-6E8A-4147-A177-3AD203B41FA5}">
                      <a16:colId xmlns:a16="http://schemas.microsoft.com/office/drawing/2014/main" val="20005"/>
                    </a:ext>
                  </a:extLst>
                </a:gridCol>
                <a:gridCol w="323298">
                  <a:extLst>
                    <a:ext uri="{9D8B030D-6E8A-4147-A177-3AD203B41FA5}">
                      <a16:colId xmlns:a16="http://schemas.microsoft.com/office/drawing/2014/main" val="20006"/>
                    </a:ext>
                  </a:extLst>
                </a:gridCol>
                <a:gridCol w="323298">
                  <a:extLst>
                    <a:ext uri="{9D8B030D-6E8A-4147-A177-3AD203B41FA5}">
                      <a16:colId xmlns:a16="http://schemas.microsoft.com/office/drawing/2014/main" val="20007"/>
                    </a:ext>
                  </a:extLst>
                </a:gridCol>
                <a:gridCol w="317319">
                  <a:extLst>
                    <a:ext uri="{9D8B030D-6E8A-4147-A177-3AD203B41FA5}">
                      <a16:colId xmlns:a16="http://schemas.microsoft.com/office/drawing/2014/main" val="20008"/>
                    </a:ext>
                  </a:extLst>
                </a:gridCol>
                <a:gridCol w="317319">
                  <a:extLst>
                    <a:ext uri="{9D8B030D-6E8A-4147-A177-3AD203B41FA5}">
                      <a16:colId xmlns:a16="http://schemas.microsoft.com/office/drawing/2014/main" val="20009"/>
                    </a:ext>
                  </a:extLst>
                </a:gridCol>
                <a:gridCol w="317319">
                  <a:extLst>
                    <a:ext uri="{9D8B030D-6E8A-4147-A177-3AD203B41FA5}">
                      <a16:colId xmlns:a16="http://schemas.microsoft.com/office/drawing/2014/main" val="20010"/>
                    </a:ext>
                  </a:extLst>
                </a:gridCol>
                <a:gridCol w="317319">
                  <a:extLst>
                    <a:ext uri="{9D8B030D-6E8A-4147-A177-3AD203B41FA5}">
                      <a16:colId xmlns:a16="http://schemas.microsoft.com/office/drawing/2014/main" val="20011"/>
                    </a:ext>
                  </a:extLst>
                </a:gridCol>
                <a:gridCol w="317319">
                  <a:extLst>
                    <a:ext uri="{9D8B030D-6E8A-4147-A177-3AD203B41FA5}">
                      <a16:colId xmlns:a16="http://schemas.microsoft.com/office/drawing/2014/main" val="20012"/>
                    </a:ext>
                  </a:extLst>
                </a:gridCol>
                <a:gridCol w="317319">
                  <a:extLst>
                    <a:ext uri="{9D8B030D-6E8A-4147-A177-3AD203B41FA5}">
                      <a16:colId xmlns:a16="http://schemas.microsoft.com/office/drawing/2014/main" val="20013"/>
                    </a:ext>
                  </a:extLst>
                </a:gridCol>
                <a:gridCol w="317319">
                  <a:extLst>
                    <a:ext uri="{9D8B030D-6E8A-4147-A177-3AD203B41FA5}">
                      <a16:colId xmlns:a16="http://schemas.microsoft.com/office/drawing/2014/main" val="20014"/>
                    </a:ext>
                  </a:extLst>
                </a:gridCol>
                <a:gridCol w="317319">
                  <a:extLst>
                    <a:ext uri="{9D8B030D-6E8A-4147-A177-3AD203B41FA5}">
                      <a16:colId xmlns:a16="http://schemas.microsoft.com/office/drawing/2014/main" val="20015"/>
                    </a:ext>
                  </a:extLst>
                </a:gridCol>
                <a:gridCol w="317319">
                  <a:extLst>
                    <a:ext uri="{9D8B030D-6E8A-4147-A177-3AD203B41FA5}">
                      <a16:colId xmlns:a16="http://schemas.microsoft.com/office/drawing/2014/main" val="20016"/>
                    </a:ext>
                  </a:extLst>
                </a:gridCol>
                <a:gridCol w="317319">
                  <a:extLst>
                    <a:ext uri="{9D8B030D-6E8A-4147-A177-3AD203B41FA5}">
                      <a16:colId xmlns:a16="http://schemas.microsoft.com/office/drawing/2014/main" val="20017"/>
                    </a:ext>
                  </a:extLst>
                </a:gridCol>
                <a:gridCol w="317319">
                  <a:extLst>
                    <a:ext uri="{9D8B030D-6E8A-4147-A177-3AD203B41FA5}">
                      <a16:colId xmlns:a16="http://schemas.microsoft.com/office/drawing/2014/main" val="20018"/>
                    </a:ext>
                  </a:extLst>
                </a:gridCol>
              </a:tblGrid>
              <a:tr h="185420">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1</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38" name="표 37">
            <a:extLst>
              <a:ext uri="{FF2B5EF4-FFF2-40B4-BE49-F238E27FC236}">
                <a16:creationId xmlns:a16="http://schemas.microsoft.com/office/drawing/2014/main" id="{8EF98B6D-13A0-4739-8DC1-1DE44AE50269}"/>
              </a:ext>
            </a:extLst>
          </p:cNvPr>
          <p:cNvGraphicFramePr>
            <a:graphicFrameLocks noGrp="1"/>
          </p:cNvGraphicFramePr>
          <p:nvPr>
            <p:extLst/>
          </p:nvPr>
        </p:nvGraphicFramePr>
        <p:xfrm>
          <a:off x="763152" y="5503233"/>
          <a:ext cx="6076893" cy="213360"/>
        </p:xfrm>
        <a:graphic>
          <a:graphicData uri="http://schemas.openxmlformats.org/drawingml/2006/table">
            <a:tbl>
              <a:tblPr firstRow="1" bandRow="1">
                <a:tableStyleId>{5C22544A-7EE6-4342-B048-85BDC9FD1C3A}</a:tableStyleId>
              </a:tblPr>
              <a:tblGrid>
                <a:gridCol w="323298">
                  <a:extLst>
                    <a:ext uri="{9D8B030D-6E8A-4147-A177-3AD203B41FA5}">
                      <a16:colId xmlns:a16="http://schemas.microsoft.com/office/drawing/2014/main" val="20000"/>
                    </a:ext>
                  </a:extLst>
                </a:gridCol>
                <a:gridCol w="323298">
                  <a:extLst>
                    <a:ext uri="{9D8B030D-6E8A-4147-A177-3AD203B41FA5}">
                      <a16:colId xmlns:a16="http://schemas.microsoft.com/office/drawing/2014/main" val="20001"/>
                    </a:ext>
                  </a:extLst>
                </a:gridCol>
                <a:gridCol w="323298">
                  <a:extLst>
                    <a:ext uri="{9D8B030D-6E8A-4147-A177-3AD203B41FA5}">
                      <a16:colId xmlns:a16="http://schemas.microsoft.com/office/drawing/2014/main" val="20002"/>
                    </a:ext>
                  </a:extLst>
                </a:gridCol>
                <a:gridCol w="323298">
                  <a:extLst>
                    <a:ext uri="{9D8B030D-6E8A-4147-A177-3AD203B41FA5}">
                      <a16:colId xmlns:a16="http://schemas.microsoft.com/office/drawing/2014/main" val="20003"/>
                    </a:ext>
                  </a:extLst>
                </a:gridCol>
                <a:gridCol w="323298">
                  <a:extLst>
                    <a:ext uri="{9D8B030D-6E8A-4147-A177-3AD203B41FA5}">
                      <a16:colId xmlns:a16="http://schemas.microsoft.com/office/drawing/2014/main" val="20004"/>
                    </a:ext>
                  </a:extLst>
                </a:gridCol>
                <a:gridCol w="323298">
                  <a:extLst>
                    <a:ext uri="{9D8B030D-6E8A-4147-A177-3AD203B41FA5}">
                      <a16:colId xmlns:a16="http://schemas.microsoft.com/office/drawing/2014/main" val="20005"/>
                    </a:ext>
                  </a:extLst>
                </a:gridCol>
                <a:gridCol w="323298">
                  <a:extLst>
                    <a:ext uri="{9D8B030D-6E8A-4147-A177-3AD203B41FA5}">
                      <a16:colId xmlns:a16="http://schemas.microsoft.com/office/drawing/2014/main" val="20006"/>
                    </a:ext>
                  </a:extLst>
                </a:gridCol>
                <a:gridCol w="323298">
                  <a:extLst>
                    <a:ext uri="{9D8B030D-6E8A-4147-A177-3AD203B41FA5}">
                      <a16:colId xmlns:a16="http://schemas.microsoft.com/office/drawing/2014/main" val="20007"/>
                    </a:ext>
                  </a:extLst>
                </a:gridCol>
                <a:gridCol w="317319">
                  <a:extLst>
                    <a:ext uri="{9D8B030D-6E8A-4147-A177-3AD203B41FA5}">
                      <a16:colId xmlns:a16="http://schemas.microsoft.com/office/drawing/2014/main" val="20008"/>
                    </a:ext>
                  </a:extLst>
                </a:gridCol>
                <a:gridCol w="317319">
                  <a:extLst>
                    <a:ext uri="{9D8B030D-6E8A-4147-A177-3AD203B41FA5}">
                      <a16:colId xmlns:a16="http://schemas.microsoft.com/office/drawing/2014/main" val="20009"/>
                    </a:ext>
                  </a:extLst>
                </a:gridCol>
                <a:gridCol w="317319">
                  <a:extLst>
                    <a:ext uri="{9D8B030D-6E8A-4147-A177-3AD203B41FA5}">
                      <a16:colId xmlns:a16="http://schemas.microsoft.com/office/drawing/2014/main" val="20010"/>
                    </a:ext>
                  </a:extLst>
                </a:gridCol>
                <a:gridCol w="317319">
                  <a:extLst>
                    <a:ext uri="{9D8B030D-6E8A-4147-A177-3AD203B41FA5}">
                      <a16:colId xmlns:a16="http://schemas.microsoft.com/office/drawing/2014/main" val="20011"/>
                    </a:ext>
                  </a:extLst>
                </a:gridCol>
                <a:gridCol w="317319">
                  <a:extLst>
                    <a:ext uri="{9D8B030D-6E8A-4147-A177-3AD203B41FA5}">
                      <a16:colId xmlns:a16="http://schemas.microsoft.com/office/drawing/2014/main" val="20012"/>
                    </a:ext>
                  </a:extLst>
                </a:gridCol>
                <a:gridCol w="317319">
                  <a:extLst>
                    <a:ext uri="{9D8B030D-6E8A-4147-A177-3AD203B41FA5}">
                      <a16:colId xmlns:a16="http://schemas.microsoft.com/office/drawing/2014/main" val="20013"/>
                    </a:ext>
                  </a:extLst>
                </a:gridCol>
                <a:gridCol w="317319">
                  <a:extLst>
                    <a:ext uri="{9D8B030D-6E8A-4147-A177-3AD203B41FA5}">
                      <a16:colId xmlns:a16="http://schemas.microsoft.com/office/drawing/2014/main" val="20014"/>
                    </a:ext>
                  </a:extLst>
                </a:gridCol>
                <a:gridCol w="317319">
                  <a:extLst>
                    <a:ext uri="{9D8B030D-6E8A-4147-A177-3AD203B41FA5}">
                      <a16:colId xmlns:a16="http://schemas.microsoft.com/office/drawing/2014/main" val="20015"/>
                    </a:ext>
                  </a:extLst>
                </a:gridCol>
                <a:gridCol w="317319">
                  <a:extLst>
                    <a:ext uri="{9D8B030D-6E8A-4147-A177-3AD203B41FA5}">
                      <a16:colId xmlns:a16="http://schemas.microsoft.com/office/drawing/2014/main" val="20016"/>
                    </a:ext>
                  </a:extLst>
                </a:gridCol>
                <a:gridCol w="317319">
                  <a:extLst>
                    <a:ext uri="{9D8B030D-6E8A-4147-A177-3AD203B41FA5}">
                      <a16:colId xmlns:a16="http://schemas.microsoft.com/office/drawing/2014/main" val="20017"/>
                    </a:ext>
                  </a:extLst>
                </a:gridCol>
                <a:gridCol w="317319">
                  <a:extLst>
                    <a:ext uri="{9D8B030D-6E8A-4147-A177-3AD203B41FA5}">
                      <a16:colId xmlns:a16="http://schemas.microsoft.com/office/drawing/2014/main" val="20018"/>
                    </a:ext>
                  </a:extLst>
                </a:gridCol>
              </a:tblGrid>
              <a:tr h="185420">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1</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a:solidFill>
                            <a:schemeClr val="tx1"/>
                          </a:solidFill>
                          <a:latin typeface="Spoqa Han Sans Neo Medium" pitchFamily="2" charset="-127"/>
                          <a:ea typeface="Spoqa Han Sans Neo Medium" pitchFamily="2" charset="-127"/>
                        </a:rPr>
                        <a:t>0</a:t>
                      </a:r>
                      <a:endParaRPr lang="ko-KR" altLang="en-US" sz="800" dirty="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9" name="TextBox 38">
            <a:extLst>
              <a:ext uri="{FF2B5EF4-FFF2-40B4-BE49-F238E27FC236}">
                <a16:creationId xmlns:a16="http://schemas.microsoft.com/office/drawing/2014/main" id="{864621BD-3C8F-40CA-A258-3ECAB6F287BB}"/>
              </a:ext>
            </a:extLst>
          </p:cNvPr>
          <p:cNvSpPr txBox="1"/>
          <p:nvPr/>
        </p:nvSpPr>
        <p:spPr>
          <a:xfrm>
            <a:off x="2822801" y="3590547"/>
            <a:ext cx="1509347" cy="369332"/>
          </a:xfrm>
          <a:prstGeom prst="rect">
            <a:avLst/>
          </a:prstGeom>
          <a:noFill/>
        </p:spPr>
        <p:txBody>
          <a:bodyPr wrap="square" rtlCol="0">
            <a:spAutoFit/>
          </a:bodyPr>
          <a:lstStyle/>
          <a:p>
            <a:r>
              <a:rPr lang="ko-KR" altLang="en-US" b="1" dirty="0">
                <a:solidFill>
                  <a:srgbClr val="C00000"/>
                </a:solidFill>
                <a:latin typeface="Spoqa Han Sans Neo Medium" pitchFamily="2" charset="-127"/>
                <a:ea typeface="Spoqa Han Sans Neo Medium" pitchFamily="2" charset="-127"/>
              </a:rPr>
              <a:t>원</a:t>
            </a:r>
            <a:r>
              <a:rPr lang="en-US" altLang="ko-KR" b="1" dirty="0">
                <a:solidFill>
                  <a:srgbClr val="C00000"/>
                </a:solidFill>
                <a:latin typeface="Spoqa Han Sans Neo Medium" pitchFamily="2" charset="-127"/>
                <a:ea typeface="Spoqa Han Sans Neo Medium" pitchFamily="2" charset="-127"/>
              </a:rPr>
              <a:t>-</a:t>
            </a:r>
            <a:r>
              <a:rPr lang="ko-KR" altLang="en-US" b="1" dirty="0" err="1">
                <a:solidFill>
                  <a:srgbClr val="C00000"/>
                </a:solidFill>
                <a:latin typeface="Spoqa Han Sans Neo Medium" pitchFamily="2" charset="-127"/>
                <a:ea typeface="Spoqa Han Sans Neo Medium" pitchFamily="2" charset="-127"/>
              </a:rPr>
              <a:t>핫</a:t>
            </a:r>
            <a:r>
              <a:rPr lang="ko-KR" altLang="en-US" b="1" dirty="0">
                <a:solidFill>
                  <a:srgbClr val="C00000"/>
                </a:solidFill>
                <a:latin typeface="Spoqa Han Sans Neo Medium" pitchFamily="2" charset="-127"/>
                <a:ea typeface="Spoqa Han Sans Neo Medium" pitchFamily="2" charset="-127"/>
              </a:rPr>
              <a:t> </a:t>
            </a:r>
            <a:r>
              <a:rPr lang="ko-KR" altLang="en-US" b="1" dirty="0" err="1">
                <a:solidFill>
                  <a:srgbClr val="C00000"/>
                </a:solidFill>
                <a:latin typeface="Spoqa Han Sans Neo Medium" pitchFamily="2" charset="-127"/>
                <a:ea typeface="Spoqa Han Sans Neo Medium" pitchFamily="2" charset="-127"/>
              </a:rPr>
              <a:t>인코딩</a:t>
            </a:r>
            <a:r>
              <a:rPr lang="en-US" altLang="ko-KR" b="1" dirty="0">
                <a:solidFill>
                  <a:srgbClr val="C00000"/>
                </a:solidFill>
                <a:latin typeface="Spoqa Han Sans Neo Medium" pitchFamily="2" charset="-127"/>
                <a:ea typeface="Spoqa Han Sans Neo Medium" pitchFamily="2" charset="-127"/>
              </a:rPr>
              <a:t>.</a:t>
            </a:r>
            <a:endParaRPr lang="ko-KR" altLang="en-US" b="1" dirty="0">
              <a:solidFill>
                <a:srgbClr val="C00000"/>
              </a:solidFill>
              <a:latin typeface="Spoqa Han Sans Neo Medium" pitchFamily="2" charset="-127"/>
              <a:ea typeface="Spoqa Han Sans Neo Medium" pitchFamily="2" charset="-127"/>
            </a:endParaRPr>
          </a:p>
        </p:txBody>
      </p:sp>
      <p:sp>
        <p:nvSpPr>
          <p:cNvPr id="40" name="TextBox 39">
            <a:extLst>
              <a:ext uri="{FF2B5EF4-FFF2-40B4-BE49-F238E27FC236}">
                <a16:creationId xmlns:a16="http://schemas.microsoft.com/office/drawing/2014/main" id="{9D01EF69-BE00-4DBE-A224-C5CF47A910EC}"/>
              </a:ext>
            </a:extLst>
          </p:cNvPr>
          <p:cNvSpPr txBox="1"/>
          <p:nvPr/>
        </p:nvSpPr>
        <p:spPr>
          <a:xfrm>
            <a:off x="818165" y="5776737"/>
            <a:ext cx="8270195" cy="523220"/>
          </a:xfrm>
          <a:prstGeom prst="rect">
            <a:avLst/>
          </a:prstGeom>
          <a:noFill/>
        </p:spPr>
        <p:txBody>
          <a:bodyPr wrap="square" rtlCol="0">
            <a:spAutoFit/>
          </a:bodyPr>
          <a:lstStyle/>
          <a:p>
            <a:r>
              <a:rPr lang="ko-KR" altLang="en-US" sz="1400" b="1">
                <a:solidFill>
                  <a:srgbClr val="C00000"/>
                </a:solidFill>
                <a:latin typeface="Spoqa Han Sans Neo Medium" pitchFamily="2" charset="-127"/>
                <a:ea typeface="Spoqa Han Sans Neo Medium" pitchFamily="2" charset="-127"/>
              </a:rPr>
              <a:t>벡터의 차원이 단어 집합의 크기라는 특징이 있다</a:t>
            </a:r>
            <a:r>
              <a:rPr lang="en-US" altLang="ko-KR" sz="1400" b="1">
                <a:solidFill>
                  <a:srgbClr val="C00000"/>
                </a:solidFill>
                <a:latin typeface="Spoqa Han Sans Neo Medium" pitchFamily="2" charset="-127"/>
                <a:ea typeface="Spoqa Han Sans Neo Medium" pitchFamily="2" charset="-127"/>
              </a:rPr>
              <a:t>.</a:t>
            </a:r>
          </a:p>
          <a:p>
            <a:r>
              <a:rPr lang="ko-KR" altLang="en-US" sz="1400" b="1">
                <a:solidFill>
                  <a:srgbClr val="C00000"/>
                </a:solidFill>
                <a:latin typeface="Spoqa Han Sans Neo Medium" pitchFamily="2" charset="-127"/>
                <a:ea typeface="Spoqa Han Sans Neo Medium" pitchFamily="2" charset="-127"/>
              </a:rPr>
              <a:t>단어 </a:t>
            </a:r>
            <a:r>
              <a:rPr lang="ko-KR" altLang="en-US" sz="1400" b="1" dirty="0">
                <a:solidFill>
                  <a:srgbClr val="C00000"/>
                </a:solidFill>
                <a:latin typeface="Spoqa Han Sans Neo Medium" pitchFamily="2" charset="-127"/>
                <a:ea typeface="Spoqa Han Sans Neo Medium" pitchFamily="2" charset="-127"/>
              </a:rPr>
              <a:t>벡터 간 유의미한 </a:t>
            </a:r>
            <a:r>
              <a:rPr lang="ko-KR" altLang="en-US" sz="1400" b="1" dirty="0" err="1">
                <a:solidFill>
                  <a:srgbClr val="C00000"/>
                </a:solidFill>
                <a:latin typeface="Spoqa Han Sans Neo Medium" pitchFamily="2" charset="-127"/>
                <a:ea typeface="Spoqa Han Sans Neo Medium" pitchFamily="2" charset="-127"/>
              </a:rPr>
              <a:t>유사도를</a:t>
            </a:r>
            <a:r>
              <a:rPr lang="ko-KR" altLang="en-US" sz="1400" b="1" dirty="0">
                <a:solidFill>
                  <a:srgbClr val="C00000"/>
                </a:solidFill>
                <a:latin typeface="Spoqa Han Sans Neo Medium" pitchFamily="2" charset="-127"/>
                <a:ea typeface="Spoqa Han Sans Neo Medium" pitchFamily="2" charset="-127"/>
              </a:rPr>
              <a:t> 구할 수 없다는 한계가 존재한다</a:t>
            </a:r>
            <a:r>
              <a:rPr lang="en-US" altLang="ko-KR" sz="1400" b="1" dirty="0">
                <a:solidFill>
                  <a:srgbClr val="C00000"/>
                </a:solidFill>
                <a:latin typeface="Spoqa Han Sans Neo Medium" pitchFamily="2" charset="-127"/>
                <a:ea typeface="Spoqa Han Sans Neo Medium" pitchFamily="2" charset="-127"/>
              </a:rPr>
              <a:t>.</a:t>
            </a:r>
            <a:endParaRPr lang="ko-KR" altLang="en-US" sz="1400" b="1" dirty="0">
              <a:solidFill>
                <a:srgbClr val="C00000"/>
              </a:solidFill>
              <a:latin typeface="Spoqa Han Sans Neo Medium" pitchFamily="2" charset="-127"/>
              <a:ea typeface="Spoqa Han Sans Neo Medium" pitchFamily="2" charset="-127"/>
            </a:endParaRPr>
          </a:p>
        </p:txBody>
      </p:sp>
    </p:spTree>
    <p:extLst>
      <p:ext uri="{BB962C8B-B14F-4D97-AF65-F5344CB8AC3E}">
        <p14:creationId xmlns:p14="http://schemas.microsoft.com/office/powerpoint/2010/main" val="882856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3" name="내용 개체 틀 2">
            <a:extLst>
              <a:ext uri="{FF2B5EF4-FFF2-40B4-BE49-F238E27FC236}">
                <a16:creationId xmlns:a16="http://schemas.microsoft.com/office/drawing/2014/main" id="{05AA39FE-94E8-4742-BDD9-7AA41D564A1C}"/>
              </a:ext>
            </a:extLst>
          </p:cNvPr>
          <p:cNvSpPr>
            <a:spLocks noGrp="1"/>
          </p:cNvSpPr>
          <p:nvPr>
            <p:ph idx="4294967295"/>
          </p:nvPr>
        </p:nvSpPr>
        <p:spPr>
          <a:xfrm>
            <a:off x="389615" y="840355"/>
            <a:ext cx="11545294" cy="5301738"/>
          </a:xfrm>
        </p:spPr>
        <p:txBody>
          <a:bodyPr/>
          <a:lstStyle/>
          <a:p>
            <a:r>
              <a:rPr lang="ko-KR" altLang="en-US"/>
              <a:t>모든 문장에 대해서 정수 인코딩을 수행하였을 때 길이는 서로 다를 수 있다</a:t>
            </a:r>
            <a:r>
              <a:rPr lang="en-US" altLang="ko-KR"/>
              <a:t>.</a:t>
            </a:r>
          </a:p>
          <a:p>
            <a:pPr lvl="1"/>
            <a:r>
              <a:rPr lang="ko-KR" altLang="en-US"/>
              <a:t>이때 가상의 단어를 추가하여 길이를 맞춰준다</a:t>
            </a:r>
            <a:r>
              <a:rPr lang="en-US" altLang="ko-KR"/>
              <a:t>.•</a:t>
            </a:r>
          </a:p>
          <a:p>
            <a:pPr lvl="1"/>
            <a:r>
              <a:rPr lang="ko-KR" altLang="en-US"/>
              <a:t>이렇게 하면 기계가 이를 병렬 연산할 수 있다</a:t>
            </a:r>
            <a:r>
              <a:rPr lang="en-US" altLang="ko-KR"/>
              <a:t>.</a:t>
            </a:r>
            <a:endParaRPr lang="ko-KR" altLang="en-US"/>
          </a:p>
          <a:p>
            <a:r>
              <a:rPr lang="en-US" altLang="ko-KR" b="1">
                <a:solidFill>
                  <a:srgbClr val="C00000"/>
                </a:solidFill>
              </a:rPr>
              <a:t>Padding </a:t>
            </a:r>
          </a:p>
          <a:p>
            <a:pPr lvl="1"/>
            <a:r>
              <a:rPr lang="ko-KR" altLang="en-US" b="1">
                <a:solidFill>
                  <a:srgbClr val="C00000"/>
                </a:solidFill>
              </a:rPr>
              <a:t>문장의 길이를</a:t>
            </a:r>
            <a:r>
              <a:rPr lang="en-US" altLang="ko-KR" b="1">
                <a:solidFill>
                  <a:srgbClr val="C00000"/>
                </a:solidFill>
              </a:rPr>
              <a:t> </a:t>
            </a:r>
            <a:r>
              <a:rPr lang="ko-KR" altLang="en-US" b="1">
                <a:solidFill>
                  <a:srgbClr val="C00000"/>
                </a:solidFill>
              </a:rPr>
              <a:t>동일하게 해주기 위해서는 특별한 토큰 </a:t>
            </a:r>
            <a:r>
              <a:rPr lang="en-US" altLang="ko-KR" b="1">
                <a:solidFill>
                  <a:srgbClr val="C00000"/>
                </a:solidFill>
              </a:rPr>
              <a:t>‘PAD’</a:t>
            </a:r>
            <a:r>
              <a:rPr lang="ko-KR" altLang="en-US" b="1">
                <a:solidFill>
                  <a:srgbClr val="C00000"/>
                </a:solidFill>
              </a:rPr>
              <a:t>를 사용하도록 약속</a:t>
            </a:r>
            <a:r>
              <a:rPr lang="en-US" altLang="ko-KR" b="1">
                <a:solidFill>
                  <a:srgbClr val="C00000"/>
                </a:solidFill>
              </a:rPr>
              <a:t>.</a:t>
            </a:r>
            <a:endParaRPr lang="ko-KR" altLang="en-US" b="1">
              <a:solidFill>
                <a:srgbClr val="C00000"/>
              </a:solidFill>
            </a:endParaRPr>
          </a:p>
          <a:p>
            <a:endParaRPr lang="ko-KR" altLang="en-US"/>
          </a:p>
        </p:txBody>
      </p:sp>
      <p:sp>
        <p:nvSpPr>
          <p:cNvPr id="681" name="Google Shape;681;p4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lt1"/>
              </a:buClr>
              <a:buSzPts val="3600"/>
              <a:buFont typeface="Arial"/>
              <a:buNone/>
            </a:pPr>
            <a:r>
              <a:rPr lang="en-US" b="1"/>
              <a:t>Padding</a:t>
            </a:r>
            <a:endParaRPr b="1"/>
          </a:p>
        </p:txBody>
      </p:sp>
      <p:grpSp>
        <p:nvGrpSpPr>
          <p:cNvPr id="15" name="그룹 14">
            <a:extLst>
              <a:ext uri="{FF2B5EF4-FFF2-40B4-BE49-F238E27FC236}">
                <a16:creationId xmlns:a16="http://schemas.microsoft.com/office/drawing/2014/main" id="{ECDA7B15-193A-408D-8BD9-995A37A9956C}"/>
              </a:ext>
            </a:extLst>
          </p:cNvPr>
          <p:cNvGrpSpPr/>
          <p:nvPr/>
        </p:nvGrpSpPr>
        <p:grpSpPr>
          <a:xfrm>
            <a:off x="873973" y="2739840"/>
            <a:ext cx="6755303" cy="2976210"/>
            <a:chOff x="1482248" y="2875013"/>
            <a:chExt cx="6755303" cy="2976210"/>
          </a:xfrm>
        </p:grpSpPr>
        <p:graphicFrame>
          <p:nvGraphicFramePr>
            <p:cNvPr id="682" name="Google Shape;682;p47"/>
            <p:cNvGraphicFramePr/>
            <p:nvPr>
              <p:extLst/>
            </p:nvPr>
          </p:nvGraphicFramePr>
          <p:xfrm>
            <a:off x="1482248" y="2875013"/>
            <a:ext cx="1751575" cy="2976210"/>
          </p:xfrm>
          <a:graphic>
            <a:graphicData uri="http://schemas.openxmlformats.org/drawingml/2006/table">
              <a:tbl>
                <a:tblPr firstRow="1" bandRow="1">
                  <a:noFill/>
                </a:tblPr>
                <a:tblGrid>
                  <a:gridCol w="911325">
                    <a:extLst>
                      <a:ext uri="{9D8B030D-6E8A-4147-A177-3AD203B41FA5}">
                        <a16:colId xmlns:a16="http://schemas.microsoft.com/office/drawing/2014/main" val="20000"/>
                      </a:ext>
                    </a:extLst>
                  </a:gridCol>
                  <a:gridCol w="840250">
                    <a:extLst>
                      <a:ext uri="{9D8B030D-6E8A-4147-A177-3AD203B41FA5}">
                        <a16:colId xmlns:a16="http://schemas.microsoft.com/office/drawing/2014/main" val="20001"/>
                      </a:ext>
                    </a:extLst>
                  </a:gridCol>
                </a:tblGrid>
                <a:tr h="329000">
                  <a:tc>
                    <a:txBody>
                      <a:bodyPr/>
                      <a:lstStyle/>
                      <a:p>
                        <a:pPr marL="0" marR="0" lvl="0" indent="0" algn="ctr" rtl="0">
                          <a:spcBef>
                            <a:spcPts val="0"/>
                          </a:spcBef>
                          <a:spcAft>
                            <a:spcPts val="0"/>
                          </a:spcAft>
                          <a:buNone/>
                        </a:pPr>
                        <a:r>
                          <a:rPr lang="en-US" sz="1600" b="0" u="none" strike="noStrike" cap="none">
                            <a:solidFill>
                              <a:schemeClr val="dk1"/>
                            </a:solidFill>
                            <a:latin typeface="Arial"/>
                            <a:ea typeface="Arial"/>
                            <a:cs typeface="Arial"/>
                            <a:sym typeface="Arial"/>
                          </a:rPr>
                          <a:t>과일이</a:t>
                        </a:r>
                        <a:endParaRPr sz="16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b="0" u="none" strike="noStrike" cap="none">
                            <a:solidFill>
                              <a:schemeClr val="dk1"/>
                            </a:solidFill>
                            <a:latin typeface="Arial"/>
                            <a:ea typeface="Arial"/>
                            <a:cs typeface="Arial"/>
                            <a:sym typeface="Arial"/>
                          </a:rPr>
                          <a:t>1</a:t>
                        </a:r>
                        <a:endParaRPr sz="14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65375">
                  <a:tc>
                    <a:txBody>
                      <a:bodyPr/>
                      <a:lstStyle/>
                      <a:p>
                        <a:pPr marL="0" marR="0" lvl="0" indent="0" algn="ctr" rtl="0">
                          <a:spcBef>
                            <a:spcPts val="0"/>
                          </a:spcBef>
                          <a:spcAft>
                            <a:spcPts val="0"/>
                          </a:spcAft>
                          <a:buNone/>
                        </a:pPr>
                        <a:r>
                          <a:rPr lang="en-US" sz="1600" b="0" u="none" strike="noStrike" cap="none">
                            <a:solidFill>
                              <a:schemeClr val="dk1"/>
                            </a:solidFill>
                            <a:latin typeface="Arial"/>
                            <a:ea typeface="Arial"/>
                            <a:cs typeface="Arial"/>
                            <a:sym typeface="Arial"/>
                          </a:rPr>
                          <a:t>길고</a:t>
                        </a:r>
                        <a:endParaRPr sz="16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b="0" u="none" strike="noStrike" cap="none">
                            <a:solidFill>
                              <a:schemeClr val="dk1"/>
                            </a:solidFill>
                            <a:latin typeface="Arial"/>
                            <a:ea typeface="Arial"/>
                            <a:cs typeface="Arial"/>
                            <a:sym typeface="Arial"/>
                          </a:rPr>
                          <a:t>2</a:t>
                        </a:r>
                        <a:endParaRPr sz="14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65375">
                  <a:tc>
                    <a:txBody>
                      <a:bodyPr/>
                      <a:lstStyle/>
                      <a:p>
                        <a:pPr marL="0" marR="0" lvl="0" indent="0" algn="ctr" rtl="0">
                          <a:spcBef>
                            <a:spcPts val="0"/>
                          </a:spcBef>
                          <a:spcAft>
                            <a:spcPts val="0"/>
                          </a:spcAft>
                          <a:buNone/>
                        </a:pPr>
                        <a:r>
                          <a:rPr lang="en-US" sz="1600" b="0" u="none" strike="noStrike" cap="none">
                            <a:solidFill>
                              <a:schemeClr val="dk1"/>
                            </a:solidFill>
                            <a:latin typeface="Arial"/>
                            <a:ea typeface="Arial"/>
                            <a:cs typeface="Arial"/>
                            <a:sym typeface="Arial"/>
                          </a:rPr>
                          <a:t>노란</a:t>
                        </a:r>
                        <a:endParaRPr sz="16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b="0" u="none" strike="noStrike" cap="none">
                            <a:solidFill>
                              <a:schemeClr val="dk1"/>
                            </a:solidFill>
                            <a:latin typeface="Arial"/>
                            <a:ea typeface="Arial"/>
                            <a:cs typeface="Arial"/>
                            <a:sym typeface="Arial"/>
                          </a:rPr>
                          <a:t>3</a:t>
                        </a:r>
                        <a:endParaRPr sz="14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65375">
                  <a:tc>
                    <a:txBody>
                      <a:bodyPr/>
                      <a:lstStyle/>
                      <a:p>
                        <a:pPr marL="0" marR="0" lvl="0" indent="0" algn="ctr" rtl="0">
                          <a:spcBef>
                            <a:spcPts val="0"/>
                          </a:spcBef>
                          <a:spcAft>
                            <a:spcPts val="0"/>
                          </a:spcAft>
                          <a:buNone/>
                        </a:pPr>
                        <a:r>
                          <a:rPr lang="en-US" sz="1600" b="0" u="none" strike="noStrike" cap="none">
                            <a:solidFill>
                              <a:schemeClr val="dk1"/>
                            </a:solidFill>
                            <a:latin typeface="Arial"/>
                            <a:ea typeface="Arial"/>
                            <a:cs typeface="Arial"/>
                            <a:sym typeface="Arial"/>
                          </a:rPr>
                          <a:t>먹고</a:t>
                        </a:r>
                        <a:endParaRPr sz="16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b="0" u="none" strike="noStrike" cap="none">
                            <a:solidFill>
                              <a:schemeClr val="dk1"/>
                            </a:solidFill>
                            <a:latin typeface="Arial"/>
                            <a:ea typeface="Arial"/>
                            <a:cs typeface="Arial"/>
                            <a:sym typeface="Arial"/>
                          </a:rPr>
                          <a:t>4</a:t>
                        </a:r>
                        <a:endParaRPr sz="14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65375">
                  <a:tc>
                    <a:txBody>
                      <a:bodyPr/>
                      <a:lstStyle/>
                      <a:p>
                        <a:pPr marL="0" marR="0" lvl="0" indent="0" algn="ctr" rtl="0">
                          <a:spcBef>
                            <a:spcPts val="0"/>
                          </a:spcBef>
                          <a:spcAft>
                            <a:spcPts val="0"/>
                          </a:spcAft>
                          <a:buNone/>
                        </a:pPr>
                        <a:r>
                          <a:rPr lang="en-US" sz="1600" b="0" u="none" strike="noStrike" cap="none">
                            <a:solidFill>
                              <a:schemeClr val="dk1"/>
                            </a:solidFill>
                            <a:latin typeface="Arial"/>
                            <a:ea typeface="Arial"/>
                            <a:cs typeface="Arial"/>
                            <a:sym typeface="Arial"/>
                          </a:rPr>
                          <a:t>바나나</a:t>
                        </a:r>
                        <a:endParaRPr sz="16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b="0" u="none" strike="noStrike" cap="none">
                            <a:solidFill>
                              <a:schemeClr val="dk1"/>
                            </a:solidFill>
                            <a:latin typeface="Arial"/>
                            <a:ea typeface="Arial"/>
                            <a:cs typeface="Arial"/>
                            <a:sym typeface="Arial"/>
                          </a:rPr>
                          <a:t>5</a:t>
                        </a:r>
                        <a:endParaRPr sz="14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65375">
                  <a:tc>
                    <a:txBody>
                      <a:bodyPr/>
                      <a:lstStyle/>
                      <a:p>
                        <a:pPr marL="0" marR="0" lvl="0" indent="0" algn="ctr" rtl="0">
                          <a:spcBef>
                            <a:spcPts val="0"/>
                          </a:spcBef>
                          <a:spcAft>
                            <a:spcPts val="0"/>
                          </a:spcAft>
                          <a:buNone/>
                        </a:pPr>
                        <a:r>
                          <a:rPr lang="en-US" sz="1600" b="0" u="none" strike="noStrike" cap="none">
                            <a:solidFill>
                              <a:schemeClr val="dk1"/>
                            </a:solidFill>
                            <a:latin typeface="Arial"/>
                            <a:ea typeface="Arial"/>
                            <a:cs typeface="Arial"/>
                            <a:sym typeface="Arial"/>
                          </a:rPr>
                          <a:t>사과</a:t>
                        </a:r>
                        <a:endParaRPr sz="16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b="0" u="none" strike="noStrike" cap="none">
                            <a:solidFill>
                              <a:schemeClr val="dk1"/>
                            </a:solidFill>
                            <a:latin typeface="Arial"/>
                            <a:ea typeface="Arial"/>
                            <a:cs typeface="Arial"/>
                            <a:sym typeface="Arial"/>
                          </a:rPr>
                          <a:t>6</a:t>
                        </a:r>
                        <a:endParaRPr sz="14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65375">
                  <a:tc>
                    <a:txBody>
                      <a:bodyPr/>
                      <a:lstStyle/>
                      <a:p>
                        <a:pPr marL="0" marR="0" lvl="0" indent="0" algn="ctr" rtl="0">
                          <a:spcBef>
                            <a:spcPts val="0"/>
                          </a:spcBef>
                          <a:spcAft>
                            <a:spcPts val="0"/>
                          </a:spcAft>
                          <a:buNone/>
                        </a:pPr>
                        <a:r>
                          <a:rPr lang="en-US" sz="1600" b="0" u="none" strike="noStrike" cap="none">
                            <a:solidFill>
                              <a:schemeClr val="dk1"/>
                            </a:solidFill>
                            <a:latin typeface="Arial"/>
                            <a:ea typeface="Arial"/>
                            <a:cs typeface="Arial"/>
                            <a:sym typeface="Arial"/>
                          </a:rPr>
                          <a:t>싶은</a:t>
                        </a:r>
                        <a:endParaRPr sz="16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b="0" u="none" strike="noStrike" cap="none">
                            <a:solidFill>
                              <a:schemeClr val="dk1"/>
                            </a:solidFill>
                            <a:latin typeface="Arial"/>
                            <a:ea typeface="Arial"/>
                            <a:cs typeface="Arial"/>
                            <a:sym typeface="Arial"/>
                          </a:rPr>
                          <a:t>7</a:t>
                        </a:r>
                        <a:endParaRPr sz="14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65375">
                  <a:tc>
                    <a:txBody>
                      <a:bodyPr/>
                      <a:lstStyle/>
                      <a:p>
                        <a:pPr marL="0" marR="0" lvl="0" indent="0" algn="ctr" rtl="0">
                          <a:spcBef>
                            <a:spcPts val="0"/>
                          </a:spcBef>
                          <a:spcAft>
                            <a:spcPts val="0"/>
                          </a:spcAft>
                          <a:buNone/>
                        </a:pPr>
                        <a:r>
                          <a:rPr lang="en-US" sz="1600" b="0" u="none" strike="noStrike" cap="none">
                            <a:solidFill>
                              <a:schemeClr val="dk1"/>
                            </a:solidFill>
                            <a:latin typeface="Arial"/>
                            <a:ea typeface="Arial"/>
                            <a:cs typeface="Arial"/>
                            <a:sym typeface="Arial"/>
                          </a:rPr>
                          <a:t>저는</a:t>
                        </a:r>
                        <a:endParaRPr sz="16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b="0" u="none" strike="noStrike" cap="none">
                            <a:solidFill>
                              <a:schemeClr val="dk1"/>
                            </a:solidFill>
                            <a:latin typeface="Arial"/>
                            <a:ea typeface="Arial"/>
                            <a:cs typeface="Arial"/>
                            <a:sym typeface="Arial"/>
                          </a:rPr>
                          <a:t>8</a:t>
                        </a:r>
                        <a:endParaRPr sz="14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65375">
                  <a:tc>
                    <a:txBody>
                      <a:bodyPr/>
                      <a:lstStyle/>
                      <a:p>
                        <a:pPr marL="0" marR="0" lvl="0" indent="0" algn="ctr" rtl="0">
                          <a:spcBef>
                            <a:spcPts val="0"/>
                          </a:spcBef>
                          <a:spcAft>
                            <a:spcPts val="0"/>
                          </a:spcAft>
                          <a:buNone/>
                        </a:pPr>
                        <a:r>
                          <a:rPr lang="en-US" sz="1600" b="0" u="none" strike="noStrike" cap="none">
                            <a:solidFill>
                              <a:schemeClr val="dk1"/>
                            </a:solidFill>
                            <a:latin typeface="Arial"/>
                            <a:ea typeface="Arial"/>
                            <a:cs typeface="Arial"/>
                            <a:sym typeface="Arial"/>
                          </a:rPr>
                          <a:t>좋아요</a:t>
                        </a:r>
                        <a:endParaRPr sz="16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400" b="0" u="none" strike="noStrike" cap="none">
                            <a:solidFill>
                              <a:schemeClr val="dk1"/>
                            </a:solidFill>
                            <a:latin typeface="Arial"/>
                            <a:ea typeface="Arial"/>
                            <a:cs typeface="Arial"/>
                            <a:sym typeface="Arial"/>
                          </a:rPr>
                          <a:t>9</a:t>
                        </a:r>
                        <a:endParaRPr sz="1400" b="0" u="none" strike="noStrike" cap="none">
                          <a:solidFill>
                            <a:schemeClr val="dk1"/>
                          </a:solidFill>
                          <a:latin typeface="Arial"/>
                          <a:ea typeface="Arial"/>
                          <a:cs typeface="Arial"/>
                          <a:sym typeface="Arial"/>
                        </a:endParaRPr>
                      </a:p>
                    </a:txBody>
                    <a:tcPr marL="86875" marR="86875" marT="43425" marB="43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cxnSp>
          <p:nvCxnSpPr>
            <p:cNvPr id="683" name="Google Shape;683;p47"/>
            <p:cNvCxnSpPr>
              <a:cxnSpLocks/>
              <a:stCxn id="682" idx="3"/>
              <a:endCxn id="685" idx="1"/>
            </p:cNvCxnSpPr>
            <p:nvPr/>
          </p:nvCxnSpPr>
          <p:spPr>
            <a:xfrm flipV="1">
              <a:off x="3233823" y="4361131"/>
              <a:ext cx="743620" cy="1987"/>
            </a:xfrm>
            <a:prstGeom prst="straightConnector1">
              <a:avLst/>
            </a:prstGeom>
            <a:noFill/>
            <a:ln w="9525" cap="flat" cmpd="sng">
              <a:solidFill>
                <a:schemeClr val="dk1"/>
              </a:solidFill>
              <a:prstDash val="solid"/>
              <a:miter lim="800000"/>
              <a:headEnd type="none" w="sm" len="sm"/>
              <a:tailEnd type="triangle" w="med" len="med"/>
            </a:ln>
          </p:spPr>
        </p:cxnSp>
        <p:sp>
          <p:nvSpPr>
            <p:cNvPr id="684" name="Google Shape;684;p47"/>
            <p:cNvSpPr txBox="1"/>
            <p:nvPr/>
          </p:nvSpPr>
          <p:spPr>
            <a:xfrm>
              <a:off x="3560608" y="2977599"/>
              <a:ext cx="76584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002060"/>
                  </a:solidFill>
                  <a:latin typeface="Arial"/>
                  <a:ea typeface="Arial"/>
                  <a:cs typeface="Arial"/>
                  <a:sym typeface="Arial"/>
                </a:rPr>
                <a:t>문서에</a:t>
              </a:r>
            </a:p>
            <a:p>
              <a:pPr marL="0" marR="0" lvl="0" indent="0" algn="l" rtl="0">
                <a:spcBef>
                  <a:spcPts val="0"/>
                </a:spcBef>
                <a:spcAft>
                  <a:spcPts val="0"/>
                </a:spcAft>
                <a:buNone/>
              </a:pPr>
              <a:r>
                <a:rPr lang="en-US" sz="1400" b="1">
                  <a:solidFill>
                    <a:srgbClr val="002060"/>
                  </a:solidFill>
                  <a:latin typeface="Arial"/>
                  <a:ea typeface="Arial"/>
                  <a:cs typeface="Arial"/>
                  <a:sym typeface="Arial"/>
                </a:rPr>
                <a:t>재적용</a:t>
              </a:r>
              <a:endParaRPr sz="1400" b="1">
                <a:solidFill>
                  <a:srgbClr val="002060"/>
                </a:solidFill>
                <a:latin typeface="Arial"/>
                <a:ea typeface="Arial"/>
                <a:cs typeface="Arial"/>
                <a:sym typeface="Arial"/>
              </a:endParaRPr>
            </a:p>
          </p:txBody>
        </p:sp>
        <p:sp>
          <p:nvSpPr>
            <p:cNvPr id="685" name="Google Shape;685;p47"/>
            <p:cNvSpPr txBox="1"/>
            <p:nvPr/>
          </p:nvSpPr>
          <p:spPr>
            <a:xfrm>
              <a:off x="3977443" y="3884097"/>
              <a:ext cx="1751575"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문서1 : [4, 7, 6]</a:t>
              </a:r>
              <a:endParaRPr sz="1400"/>
            </a:p>
            <a:p>
              <a:pPr marL="0" marR="0" lvl="0" indent="0" algn="l" rtl="0">
                <a:spcBef>
                  <a:spcPts val="0"/>
                </a:spcBef>
                <a:spcAft>
                  <a:spcPts val="0"/>
                </a:spcAft>
                <a:buNone/>
              </a:pPr>
              <a:r>
                <a:rPr lang="en-US" sz="1400" b="1">
                  <a:solidFill>
                    <a:schemeClr val="dk1"/>
                  </a:solidFill>
                  <a:latin typeface="Arial"/>
                  <a:ea typeface="Arial"/>
                  <a:cs typeface="Arial"/>
                  <a:sym typeface="Arial"/>
                </a:rPr>
                <a:t>문서2 : [4, 7, 5]</a:t>
              </a:r>
              <a:br>
                <a:rPr lang="en-US" sz="1400" b="1">
                  <a:solidFill>
                    <a:schemeClr val="dk1"/>
                  </a:solidFill>
                  <a:latin typeface="Arial"/>
                  <a:ea typeface="Arial"/>
                  <a:cs typeface="Arial"/>
                  <a:sym typeface="Arial"/>
                </a:rPr>
              </a:br>
              <a:r>
                <a:rPr lang="en-US" sz="1400" b="1">
                  <a:solidFill>
                    <a:schemeClr val="dk1"/>
                  </a:solidFill>
                  <a:latin typeface="Arial"/>
                  <a:ea typeface="Arial"/>
                  <a:cs typeface="Arial"/>
                  <a:sym typeface="Arial"/>
                </a:rPr>
                <a:t>문서3 : [2, 3, 5, 5]</a:t>
              </a:r>
              <a:endParaRPr sz="1400"/>
            </a:p>
            <a:p>
              <a:pPr marL="0" marR="0" lvl="0" indent="0" algn="l" rtl="0">
                <a:spcBef>
                  <a:spcPts val="0"/>
                </a:spcBef>
                <a:spcAft>
                  <a:spcPts val="0"/>
                </a:spcAft>
                <a:buNone/>
              </a:pPr>
              <a:r>
                <a:rPr lang="en-US" sz="1400" b="1">
                  <a:solidFill>
                    <a:schemeClr val="dk1"/>
                  </a:solidFill>
                  <a:latin typeface="Arial"/>
                  <a:ea typeface="Arial"/>
                  <a:cs typeface="Arial"/>
                  <a:sym typeface="Arial"/>
                </a:rPr>
                <a:t>문서4 : [8, 1, 9]</a:t>
              </a:r>
              <a:endParaRPr sz="1400">
                <a:solidFill>
                  <a:schemeClr val="dk1"/>
                </a:solidFill>
                <a:latin typeface="Arial"/>
                <a:ea typeface="Arial"/>
                <a:cs typeface="Arial"/>
                <a:sym typeface="Arial"/>
              </a:endParaRPr>
            </a:p>
          </p:txBody>
        </p:sp>
        <p:cxnSp>
          <p:nvCxnSpPr>
            <p:cNvPr id="686" name="Google Shape;686;p47"/>
            <p:cNvCxnSpPr>
              <a:cxnSpLocks/>
              <a:stCxn id="685" idx="3"/>
              <a:endCxn id="688" idx="1"/>
            </p:cNvCxnSpPr>
            <p:nvPr/>
          </p:nvCxnSpPr>
          <p:spPr>
            <a:xfrm>
              <a:off x="5729018" y="4361131"/>
              <a:ext cx="613008" cy="11811"/>
            </a:xfrm>
            <a:prstGeom prst="straightConnector1">
              <a:avLst/>
            </a:prstGeom>
            <a:noFill/>
            <a:ln w="9525" cap="flat" cmpd="sng">
              <a:solidFill>
                <a:schemeClr val="dk1"/>
              </a:solidFill>
              <a:prstDash val="solid"/>
              <a:miter lim="800000"/>
              <a:headEnd type="none" w="sm" len="sm"/>
              <a:tailEnd type="triangle" w="med" len="med"/>
            </a:ln>
          </p:spPr>
        </p:cxnSp>
        <p:sp>
          <p:nvSpPr>
            <p:cNvPr id="687" name="Google Shape;687;p47"/>
            <p:cNvSpPr txBox="1"/>
            <p:nvPr/>
          </p:nvSpPr>
          <p:spPr>
            <a:xfrm>
              <a:off x="6342026" y="3333381"/>
              <a:ext cx="189552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002060"/>
                  </a:solidFill>
                  <a:latin typeface="Arial"/>
                  <a:ea typeface="Arial"/>
                  <a:cs typeface="Arial"/>
                  <a:sym typeface="Arial"/>
                </a:rPr>
                <a:t>0번 단어 ‘PAD’추가</a:t>
              </a:r>
              <a:endParaRPr sz="1400" b="1">
                <a:solidFill>
                  <a:srgbClr val="002060"/>
                </a:solidFill>
                <a:latin typeface="Arial"/>
                <a:ea typeface="Arial"/>
                <a:cs typeface="Arial"/>
                <a:sym typeface="Arial"/>
              </a:endParaRPr>
            </a:p>
          </p:txBody>
        </p:sp>
        <p:sp>
          <p:nvSpPr>
            <p:cNvPr id="688" name="Google Shape;688;p47"/>
            <p:cNvSpPr txBox="1"/>
            <p:nvPr/>
          </p:nvSpPr>
          <p:spPr>
            <a:xfrm>
              <a:off x="6342026" y="3895908"/>
              <a:ext cx="1751576"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문서1 : [4, 7, 6, </a:t>
              </a:r>
              <a:r>
                <a:rPr lang="en-US" sz="1400" b="1">
                  <a:solidFill>
                    <a:srgbClr val="FF0000"/>
                  </a:solidFill>
                  <a:latin typeface="Arial"/>
                  <a:ea typeface="Arial"/>
                  <a:cs typeface="Arial"/>
                  <a:sym typeface="Arial"/>
                </a:rPr>
                <a:t>0</a:t>
              </a:r>
              <a:r>
                <a:rPr lang="en-US" sz="1400" b="1">
                  <a:solidFill>
                    <a:schemeClr val="dk1"/>
                  </a:solidFill>
                  <a:latin typeface="Arial"/>
                  <a:ea typeface="Arial"/>
                  <a:cs typeface="Arial"/>
                  <a:sym typeface="Arial"/>
                </a:rPr>
                <a:t>]</a:t>
              </a:r>
              <a:endParaRPr sz="1400"/>
            </a:p>
            <a:p>
              <a:pPr marL="0" marR="0" lvl="0" indent="0" algn="l" rtl="0">
                <a:spcBef>
                  <a:spcPts val="0"/>
                </a:spcBef>
                <a:spcAft>
                  <a:spcPts val="0"/>
                </a:spcAft>
                <a:buNone/>
              </a:pPr>
              <a:r>
                <a:rPr lang="en-US" sz="1400" b="1">
                  <a:solidFill>
                    <a:schemeClr val="dk1"/>
                  </a:solidFill>
                  <a:latin typeface="Arial"/>
                  <a:ea typeface="Arial"/>
                  <a:cs typeface="Arial"/>
                  <a:sym typeface="Arial"/>
                </a:rPr>
                <a:t>문서2 : [4, 7, 5, </a:t>
              </a:r>
              <a:r>
                <a:rPr lang="en-US" sz="1400" b="1">
                  <a:solidFill>
                    <a:srgbClr val="FF0000"/>
                  </a:solidFill>
                  <a:latin typeface="Arial"/>
                  <a:ea typeface="Arial"/>
                  <a:cs typeface="Arial"/>
                  <a:sym typeface="Arial"/>
                </a:rPr>
                <a:t>0</a:t>
              </a:r>
              <a:r>
                <a:rPr lang="en-US" sz="1400" b="1">
                  <a:solidFill>
                    <a:schemeClr val="dk1"/>
                  </a:solidFill>
                  <a:latin typeface="Arial"/>
                  <a:ea typeface="Arial"/>
                  <a:cs typeface="Arial"/>
                  <a:sym typeface="Arial"/>
                </a:rPr>
                <a:t>]</a:t>
              </a:r>
              <a:br>
                <a:rPr lang="en-US" sz="1400" b="1">
                  <a:solidFill>
                    <a:schemeClr val="dk1"/>
                  </a:solidFill>
                  <a:latin typeface="Arial"/>
                  <a:ea typeface="Arial"/>
                  <a:cs typeface="Arial"/>
                  <a:sym typeface="Arial"/>
                </a:rPr>
              </a:br>
              <a:r>
                <a:rPr lang="en-US" sz="1400" b="1">
                  <a:solidFill>
                    <a:schemeClr val="dk1"/>
                  </a:solidFill>
                  <a:latin typeface="Arial"/>
                  <a:ea typeface="Arial"/>
                  <a:cs typeface="Arial"/>
                  <a:sym typeface="Arial"/>
                </a:rPr>
                <a:t>문서3 : [2, 3, 5, 5]</a:t>
              </a:r>
              <a:endParaRPr sz="1400"/>
            </a:p>
            <a:p>
              <a:pPr marL="0" marR="0" lvl="0" indent="0" algn="l" rtl="0">
                <a:spcBef>
                  <a:spcPts val="0"/>
                </a:spcBef>
                <a:spcAft>
                  <a:spcPts val="0"/>
                </a:spcAft>
                <a:buNone/>
              </a:pPr>
              <a:r>
                <a:rPr lang="en-US" sz="1400" b="1">
                  <a:solidFill>
                    <a:schemeClr val="dk1"/>
                  </a:solidFill>
                  <a:latin typeface="Arial"/>
                  <a:ea typeface="Arial"/>
                  <a:cs typeface="Arial"/>
                  <a:sym typeface="Arial"/>
                </a:rPr>
                <a:t>문서4 : [8, 1, 9, </a:t>
              </a:r>
              <a:r>
                <a:rPr lang="en-US" sz="1400" b="1">
                  <a:solidFill>
                    <a:srgbClr val="FF0000"/>
                  </a:solidFill>
                  <a:latin typeface="Arial"/>
                  <a:ea typeface="Arial"/>
                  <a:cs typeface="Arial"/>
                  <a:sym typeface="Arial"/>
                </a:rPr>
                <a:t>0</a:t>
              </a:r>
              <a:r>
                <a:rPr lang="en-US" sz="1400" b="1">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2" name="내용 개체 틀 1">
            <a:extLst>
              <a:ext uri="{FF2B5EF4-FFF2-40B4-BE49-F238E27FC236}">
                <a16:creationId xmlns:a16="http://schemas.microsoft.com/office/drawing/2014/main" id="{999C2835-7986-423C-A695-4AF98FAEC34A}"/>
              </a:ext>
            </a:extLst>
          </p:cNvPr>
          <p:cNvSpPr>
            <a:spLocks noGrp="1"/>
          </p:cNvSpPr>
          <p:nvPr>
            <p:ph idx="4294967295"/>
          </p:nvPr>
        </p:nvSpPr>
        <p:spPr>
          <a:xfrm>
            <a:off x="389614" y="844331"/>
            <a:ext cx="11545294" cy="5301738"/>
          </a:xfrm>
        </p:spPr>
        <p:txBody>
          <a:bodyPr/>
          <a:lstStyle/>
          <a:p>
            <a:r>
              <a:rPr lang="en-US" altLang="ko-KR"/>
              <a:t>Cleaning(</a:t>
            </a:r>
            <a:r>
              <a:rPr lang="ko-KR" altLang="en-US"/>
              <a:t>정제</a:t>
            </a:r>
            <a:r>
              <a:rPr lang="en-US" altLang="ko-KR"/>
              <a:t>) : </a:t>
            </a:r>
            <a:r>
              <a:rPr lang="ko-KR" altLang="en-US"/>
              <a:t>불필요한 데이터를 제거하는 일</a:t>
            </a:r>
            <a:endParaRPr lang="en-US" altLang="ko-KR"/>
          </a:p>
          <a:p>
            <a:pPr lvl="1"/>
            <a:r>
              <a:rPr lang="ko-KR" altLang="en-US"/>
              <a:t>정규 표현식을 이용한 노이즈 데이터 제거</a:t>
            </a:r>
            <a:endParaRPr lang="en-US" altLang="ko-KR"/>
          </a:p>
          <a:p>
            <a:pPr lvl="1"/>
            <a:r>
              <a:rPr lang="ko-KR" altLang="en-US"/>
              <a:t>인코딩 문제 해결</a:t>
            </a:r>
            <a:endParaRPr lang="en-US" altLang="ko-KR"/>
          </a:p>
          <a:p>
            <a:pPr lvl="1"/>
            <a:r>
              <a:rPr lang="ko-KR" altLang="en-US"/>
              <a:t>등장 빈도가 적은 단어 제거 </a:t>
            </a:r>
            <a:r>
              <a:rPr lang="en-US" altLang="ko-KR"/>
              <a:t>: </a:t>
            </a:r>
            <a:r>
              <a:rPr lang="ko-KR" altLang="en-US"/>
              <a:t>등장 빈도가 </a:t>
            </a:r>
            <a:r>
              <a:rPr lang="en-US" altLang="ko-KR"/>
              <a:t>2</a:t>
            </a:r>
            <a:r>
              <a:rPr lang="ko-KR" altLang="en-US"/>
              <a:t>회 이하</a:t>
            </a:r>
            <a:endParaRPr lang="en-US" altLang="ko-KR"/>
          </a:p>
          <a:p>
            <a:pPr lvl="1"/>
            <a:r>
              <a:rPr lang="ko-KR" altLang="en-US"/>
              <a:t>길이가 짧은 단어 제거</a:t>
            </a:r>
            <a:r>
              <a:rPr lang="en-US" altLang="ko-KR"/>
              <a:t>(</a:t>
            </a:r>
            <a:r>
              <a:rPr lang="ko-KR" altLang="en-US"/>
              <a:t>영어의 경우</a:t>
            </a:r>
            <a:r>
              <a:rPr lang="en-US" altLang="ko-KR"/>
              <a:t>) : I, by, at </a:t>
            </a:r>
            <a:r>
              <a:rPr lang="ko-KR" altLang="en-US"/>
              <a:t>등</a:t>
            </a:r>
            <a:r>
              <a:rPr lang="en-US" altLang="ko-KR"/>
              <a:t>…</a:t>
            </a:r>
          </a:p>
          <a:p>
            <a:pPr lvl="1"/>
            <a:r>
              <a:rPr lang="en-US" altLang="ko-KR"/>
              <a:t>-</a:t>
            </a:r>
            <a:r>
              <a:rPr lang="ko-KR" altLang="en-US"/>
              <a:t>불용어 제거 </a:t>
            </a:r>
            <a:r>
              <a:rPr lang="en-US" altLang="ko-KR"/>
              <a:t>: I, at, for, by, at, </a:t>
            </a:r>
            <a:r>
              <a:rPr lang="ko-KR" altLang="en-US"/>
              <a:t>은</a:t>
            </a:r>
            <a:r>
              <a:rPr lang="en-US" altLang="ko-KR"/>
              <a:t>, </a:t>
            </a:r>
            <a:r>
              <a:rPr lang="ko-KR" altLang="en-US"/>
              <a:t>는</a:t>
            </a:r>
            <a:r>
              <a:rPr lang="en-US" altLang="ko-KR"/>
              <a:t>, </a:t>
            </a:r>
            <a:r>
              <a:rPr lang="ko-KR" altLang="en-US"/>
              <a:t>이</a:t>
            </a:r>
            <a:r>
              <a:rPr lang="en-US" altLang="ko-KR"/>
              <a:t>, </a:t>
            </a:r>
            <a:r>
              <a:rPr lang="ko-KR" altLang="en-US"/>
              <a:t>가</a:t>
            </a:r>
          </a:p>
          <a:p>
            <a:endParaRPr lang="ko-KR" altLang="en-US"/>
          </a:p>
        </p:txBody>
      </p:sp>
      <p:sp>
        <p:nvSpPr>
          <p:cNvPr id="576" name="Google Shape;576;p4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lt1"/>
              </a:buClr>
              <a:buSzPts val="3600"/>
              <a:buFont typeface="Arial"/>
              <a:buNone/>
            </a:pPr>
            <a:r>
              <a:rPr lang="ko-KR" altLang="en-US"/>
              <a:t>정제</a:t>
            </a:r>
            <a:r>
              <a:rPr lang="en-US" altLang="ko-KR"/>
              <a:t>(</a:t>
            </a:r>
            <a:r>
              <a:rPr lang="en-US" b="1"/>
              <a:t>Cleaning)</a:t>
            </a:r>
            <a:endParaRPr b="1"/>
          </a:p>
        </p:txBody>
      </p:sp>
      <p:grpSp>
        <p:nvGrpSpPr>
          <p:cNvPr id="9" name="그룹 8">
            <a:extLst>
              <a:ext uri="{FF2B5EF4-FFF2-40B4-BE49-F238E27FC236}">
                <a16:creationId xmlns:a16="http://schemas.microsoft.com/office/drawing/2014/main" id="{19249109-2CBC-494D-8282-A27B211AEB70}"/>
              </a:ext>
            </a:extLst>
          </p:cNvPr>
          <p:cNvGrpSpPr/>
          <p:nvPr/>
        </p:nvGrpSpPr>
        <p:grpSpPr>
          <a:xfrm>
            <a:off x="3376266" y="2809178"/>
            <a:ext cx="6065908" cy="3204491"/>
            <a:chOff x="625115" y="2727182"/>
            <a:chExt cx="6065908" cy="3204491"/>
          </a:xfrm>
        </p:grpSpPr>
        <p:sp>
          <p:nvSpPr>
            <p:cNvPr id="579" name="Google Shape;579;p40"/>
            <p:cNvSpPr txBox="1"/>
            <p:nvPr/>
          </p:nvSpPr>
          <p:spPr>
            <a:xfrm>
              <a:off x="819166" y="3672785"/>
              <a:ext cx="541551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‘Hmm...포스터보고 초딩영화인줄.....오버연기조차 가볍지 않구나!!’</a:t>
              </a:r>
              <a:endParaRPr sz="1400">
                <a:solidFill>
                  <a:schemeClr val="dk1"/>
                </a:solidFill>
                <a:latin typeface="Arial"/>
                <a:ea typeface="Arial"/>
                <a:cs typeface="Arial"/>
                <a:sym typeface="Arial"/>
              </a:endParaRPr>
            </a:p>
          </p:txBody>
        </p:sp>
        <p:sp>
          <p:nvSpPr>
            <p:cNvPr id="583" name="Google Shape;583;p40"/>
            <p:cNvSpPr txBox="1"/>
            <p:nvPr/>
          </p:nvSpPr>
          <p:spPr>
            <a:xfrm>
              <a:off x="1190889" y="5495532"/>
              <a:ext cx="4672066"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‘포스터보고 초딩영화인줄오버연기조차 가볍지 않구나’</a:t>
              </a:r>
              <a:endParaRPr sz="1400"/>
            </a:p>
          </p:txBody>
        </p:sp>
        <p:sp>
          <p:nvSpPr>
            <p:cNvPr id="584" name="Google Shape;584;p40"/>
            <p:cNvSpPr txBox="1"/>
            <p:nvPr/>
          </p:nvSpPr>
          <p:spPr>
            <a:xfrm>
              <a:off x="3824075" y="4444830"/>
              <a:ext cx="262442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.replace("[^ㄱ-ㅎㅏ-ㅣ가-힣 ]","")</a:t>
              </a:r>
              <a:endParaRPr sz="1400" b="1">
                <a:solidFill>
                  <a:schemeClr val="dk1"/>
                </a:solidFill>
                <a:latin typeface="Arial"/>
                <a:ea typeface="Arial"/>
                <a:cs typeface="Arial"/>
                <a:sym typeface="Arial"/>
              </a:endParaRPr>
            </a:p>
          </p:txBody>
        </p:sp>
        <p:sp>
          <p:nvSpPr>
            <p:cNvPr id="585" name="Google Shape;585;p40"/>
            <p:cNvSpPr txBox="1"/>
            <p:nvPr/>
          </p:nvSpPr>
          <p:spPr>
            <a:xfrm>
              <a:off x="819166" y="2876647"/>
              <a:ext cx="541551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latin typeface="나눔스퀘어 Bold" panose="020B0600000101010101" pitchFamily="50" charset="-127"/>
                  <a:ea typeface="나눔스퀘어 Bold" panose="020B0600000101010101" pitchFamily="50" charset="-127"/>
                  <a:cs typeface="Arial"/>
                  <a:sym typeface="Arial"/>
                </a:rPr>
                <a:t>정규 표현식(Regular Expression)을 이용한 정제의 예</a:t>
              </a:r>
              <a:endParaRPr b="1">
                <a:latin typeface="나눔스퀘어 Bold" panose="020B0600000101010101" pitchFamily="50" charset="-127"/>
                <a:ea typeface="나눔스퀘어 Bold" panose="020B0600000101010101" pitchFamily="50" charset="-127"/>
                <a:cs typeface="Arial"/>
                <a:sym typeface="Arial"/>
              </a:endParaRPr>
            </a:p>
          </p:txBody>
        </p:sp>
        <p:sp>
          <p:nvSpPr>
            <p:cNvPr id="586" name="Google Shape;586;p40"/>
            <p:cNvSpPr txBox="1"/>
            <p:nvPr/>
          </p:nvSpPr>
          <p:spPr>
            <a:xfrm>
              <a:off x="3859856" y="4816313"/>
              <a:ext cx="2624428"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00B050"/>
                  </a:solidFill>
                  <a:latin typeface="나눔스퀘어" panose="020B0600000101010101" pitchFamily="50" charset="-127"/>
                  <a:ea typeface="나눔스퀘어" panose="020B0600000101010101" pitchFamily="50" charset="-127"/>
                  <a:cs typeface="Arial"/>
                  <a:sym typeface="Arial"/>
                </a:rPr>
                <a:t>한국어를 제외하고 모두 제거</a:t>
              </a:r>
              <a:endParaRPr sz="1400" b="1">
                <a:solidFill>
                  <a:srgbClr val="00B050"/>
                </a:solidFill>
                <a:latin typeface="나눔스퀘어" panose="020B0600000101010101" pitchFamily="50" charset="-127"/>
                <a:ea typeface="나눔스퀘어" panose="020B0600000101010101" pitchFamily="50" charset="-127"/>
                <a:cs typeface="Arial"/>
                <a:sym typeface="Arial"/>
              </a:endParaRPr>
            </a:p>
          </p:txBody>
        </p:sp>
        <p:cxnSp>
          <p:nvCxnSpPr>
            <p:cNvPr id="7" name="직선 화살표 연결선 6">
              <a:extLst>
                <a:ext uri="{FF2B5EF4-FFF2-40B4-BE49-F238E27FC236}">
                  <a16:creationId xmlns:a16="http://schemas.microsoft.com/office/drawing/2014/main" id="{AF222AAD-30E9-4752-BB7B-1614F63356BD}"/>
                </a:ext>
              </a:extLst>
            </p:cNvPr>
            <p:cNvCxnSpPr>
              <a:stCxn id="579" idx="2"/>
              <a:endCxn id="583" idx="0"/>
            </p:cNvCxnSpPr>
            <p:nvPr/>
          </p:nvCxnSpPr>
          <p:spPr>
            <a:xfrm flipH="1">
              <a:off x="3526922" y="3980521"/>
              <a:ext cx="1" cy="151501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사각형: 둥근 모서리 21">
              <a:extLst>
                <a:ext uri="{FF2B5EF4-FFF2-40B4-BE49-F238E27FC236}">
                  <a16:creationId xmlns:a16="http://schemas.microsoft.com/office/drawing/2014/main" id="{B7FB285D-F62B-42A6-9666-AEF9AF08567C}"/>
                </a:ext>
              </a:extLst>
            </p:cNvPr>
            <p:cNvSpPr/>
            <p:nvPr/>
          </p:nvSpPr>
          <p:spPr>
            <a:xfrm>
              <a:off x="625115" y="2727182"/>
              <a:ext cx="6065908" cy="3204491"/>
            </a:xfrm>
            <a:prstGeom prst="roundRect">
              <a:avLst/>
            </a:prstGeom>
            <a:solidFill>
              <a:schemeClr val="accent5">
                <a:lumMod val="20000"/>
                <a:lumOff val="80000"/>
                <a:alpha val="3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cs typeface="Arial" panose="020B0604020202020204" pitchFamily="3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2" name="내용 개체 틀 1">
            <a:extLst>
              <a:ext uri="{FF2B5EF4-FFF2-40B4-BE49-F238E27FC236}">
                <a16:creationId xmlns:a16="http://schemas.microsoft.com/office/drawing/2014/main" id="{B1FC099F-9F0A-4BEC-9055-A48717F6D2CC}"/>
              </a:ext>
            </a:extLst>
          </p:cNvPr>
          <p:cNvSpPr>
            <a:spLocks noGrp="1"/>
          </p:cNvSpPr>
          <p:nvPr>
            <p:ph idx="4294967295"/>
          </p:nvPr>
        </p:nvSpPr>
        <p:spPr>
          <a:xfrm>
            <a:off x="389614" y="844331"/>
            <a:ext cx="11545294" cy="5301738"/>
          </a:xfrm>
        </p:spPr>
        <p:txBody>
          <a:bodyPr/>
          <a:lstStyle/>
          <a:p>
            <a:r>
              <a:rPr lang="en-US" altLang="ko-KR" b="1"/>
              <a:t>불용어 제거 : </a:t>
            </a:r>
            <a:r>
              <a:rPr lang="ko-KR" altLang="en-US"/>
              <a:t>자주 등장하지만 실제 분석을 하는데는 거의 기여하는 바가 없는 단어들</a:t>
            </a:r>
            <a:r>
              <a:rPr lang="en-US" altLang="ko-KR"/>
              <a:t>.</a:t>
            </a:r>
            <a:endParaRPr lang="ko-KR" altLang="en-US"/>
          </a:p>
          <a:p>
            <a:pPr lvl="1"/>
            <a:r>
              <a:rPr lang="ko-KR" altLang="en-US"/>
              <a:t>영어의 경우 ‘</a:t>
            </a:r>
            <a:r>
              <a:rPr lang="en-US" altLang="ko-KR"/>
              <a:t>the’</a:t>
            </a:r>
            <a:r>
              <a:rPr lang="ko-KR" altLang="en-US"/>
              <a:t>는 거의 모든 텍스트 데이터에서 등장 빈도수가 가장 높은 단어지만 실제 의미는 갖고있지 않으므로 불용어</a:t>
            </a:r>
            <a:r>
              <a:rPr lang="en-US" altLang="ko-KR"/>
              <a:t>.•</a:t>
            </a:r>
          </a:p>
          <a:p>
            <a:pPr lvl="2"/>
            <a:r>
              <a:rPr lang="en-US" altLang="ko-KR"/>
              <a:t>NLTK </a:t>
            </a:r>
            <a:r>
              <a:rPr lang="ko-KR" altLang="en-US"/>
              <a:t>정의 영어 불용어</a:t>
            </a:r>
            <a:r>
              <a:rPr lang="en-US" altLang="ko-KR"/>
              <a:t>: 'i', 'me', 'my', 'myself', 'we', 'our', 'ours', 'ourselves', 'you', "you're", "you've“ … 'shouldn', "shouldn't", 'wasn', "wasn't", 'weren', "weren't", 'won', "won't", 'wouldn', "wouldn't“ </a:t>
            </a:r>
            <a:r>
              <a:rPr lang="ko-KR" altLang="en-US"/>
              <a:t>등이 존재</a:t>
            </a:r>
            <a:r>
              <a:rPr lang="en-US" altLang="ko-KR"/>
              <a:t>.•</a:t>
            </a:r>
          </a:p>
          <a:p>
            <a:pPr lvl="1"/>
            <a:r>
              <a:rPr lang="ko-KR" altLang="en-US"/>
              <a:t>한국어의 경우 ‘그럼’</a:t>
            </a:r>
            <a:r>
              <a:rPr lang="en-US" altLang="ko-KR"/>
              <a:t>, ‘</a:t>
            </a:r>
            <a:r>
              <a:rPr lang="ko-KR" altLang="en-US"/>
              <a:t>위하’</a:t>
            </a:r>
            <a:r>
              <a:rPr lang="en-US" altLang="ko-KR"/>
              <a:t>, ‘</a:t>
            </a:r>
            <a:r>
              <a:rPr lang="ko-KR" altLang="en-US"/>
              <a:t>때’</a:t>
            </a:r>
            <a:r>
              <a:rPr lang="en-US" altLang="ko-KR"/>
              <a:t>, ‘</a:t>
            </a:r>
            <a:r>
              <a:rPr lang="ko-KR" altLang="en-US"/>
              <a:t>있’</a:t>
            </a:r>
            <a:r>
              <a:rPr lang="en-US" altLang="ko-KR"/>
              <a:t>, ‘</a:t>
            </a:r>
            <a:r>
              <a:rPr lang="ko-KR" altLang="en-US"/>
              <a:t>그것‘</a:t>
            </a:r>
            <a:r>
              <a:rPr lang="en-US" altLang="ko-KR"/>
              <a:t>, ‘</a:t>
            </a:r>
            <a:r>
              <a:rPr lang="ko-KR" altLang="en-US"/>
              <a:t>사실’</a:t>
            </a:r>
            <a:r>
              <a:rPr lang="en-US" altLang="ko-KR"/>
              <a:t>, ‘</a:t>
            </a:r>
            <a:r>
              <a:rPr lang="ko-KR" altLang="en-US"/>
              <a:t>경우’</a:t>
            </a:r>
            <a:r>
              <a:rPr lang="en-US" altLang="ko-KR"/>
              <a:t>, ‘</a:t>
            </a:r>
            <a:r>
              <a:rPr lang="ko-KR" altLang="en-US"/>
              <a:t>어떤’</a:t>
            </a:r>
            <a:r>
              <a:rPr lang="en-US" altLang="ko-KR"/>
              <a:t>, ‘</a:t>
            </a:r>
            <a:r>
              <a:rPr lang="ko-KR" altLang="en-US"/>
              <a:t>은’</a:t>
            </a:r>
            <a:r>
              <a:rPr lang="en-US" altLang="ko-KR"/>
              <a:t>, ‘</a:t>
            </a:r>
            <a:r>
              <a:rPr lang="ko-KR" altLang="en-US"/>
              <a:t>를’ 등이 존재</a:t>
            </a:r>
            <a:r>
              <a:rPr lang="en-US" altLang="ko-KR"/>
              <a:t>.•</a:t>
            </a:r>
            <a:endParaRPr lang="ko-KR" altLang="en-US"/>
          </a:p>
        </p:txBody>
      </p:sp>
      <p:sp>
        <p:nvSpPr>
          <p:cNvPr id="594" name="Google Shape;594;p4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spcBef>
                <a:spcPts val="0"/>
              </a:spcBef>
              <a:buClr>
                <a:schemeClr val="lt1"/>
              </a:buClr>
              <a:buSzPts val="3600"/>
            </a:pPr>
            <a:r>
              <a:rPr lang="ko-KR" altLang="en-US"/>
              <a:t>정제</a:t>
            </a:r>
            <a:r>
              <a:rPr lang="en-US" altLang="ko-KR"/>
              <a:t>(Cleaning) : </a:t>
            </a:r>
            <a:r>
              <a:rPr lang="ko-KR" altLang="en-US"/>
              <a:t>불용어</a:t>
            </a:r>
            <a:r>
              <a:rPr lang="en-US" altLang="ko-KR"/>
              <a:t>(Stop words) </a:t>
            </a:r>
            <a:r>
              <a:rPr lang="ko-KR" altLang="en-US"/>
              <a:t>제거</a:t>
            </a:r>
            <a:endParaRPr b="1"/>
          </a:p>
        </p:txBody>
      </p:sp>
      <p:grpSp>
        <p:nvGrpSpPr>
          <p:cNvPr id="8" name="그룹 7">
            <a:extLst>
              <a:ext uri="{FF2B5EF4-FFF2-40B4-BE49-F238E27FC236}">
                <a16:creationId xmlns:a16="http://schemas.microsoft.com/office/drawing/2014/main" id="{0CA62685-0D3D-4DD6-833C-CB395C0702D2}"/>
              </a:ext>
            </a:extLst>
          </p:cNvPr>
          <p:cNvGrpSpPr/>
          <p:nvPr/>
        </p:nvGrpSpPr>
        <p:grpSpPr>
          <a:xfrm>
            <a:off x="835337" y="2402324"/>
            <a:ext cx="4823130" cy="3611345"/>
            <a:chOff x="2914603" y="2471820"/>
            <a:chExt cx="4823130" cy="3611345"/>
          </a:xfrm>
        </p:grpSpPr>
        <p:pic>
          <p:nvPicPr>
            <p:cNvPr id="6" name="그림 5">
              <a:extLst>
                <a:ext uri="{FF2B5EF4-FFF2-40B4-BE49-F238E27FC236}">
                  <a16:creationId xmlns:a16="http://schemas.microsoft.com/office/drawing/2014/main" id="{43E3CBB0-3A74-4B44-B649-51BC9C0585FF}"/>
                </a:ext>
              </a:extLst>
            </p:cNvPr>
            <p:cNvPicPr>
              <a:picLocks noChangeAspect="1"/>
            </p:cNvPicPr>
            <p:nvPr/>
          </p:nvPicPr>
          <p:blipFill>
            <a:blip r:embed="rId3"/>
            <a:stretch>
              <a:fillRect/>
            </a:stretch>
          </p:blipFill>
          <p:spPr>
            <a:xfrm rot="16200000">
              <a:off x="3690447" y="1695976"/>
              <a:ext cx="3271442" cy="4823130"/>
            </a:xfrm>
            <a:prstGeom prst="rect">
              <a:avLst/>
            </a:prstGeom>
          </p:spPr>
        </p:pic>
        <p:sp>
          <p:nvSpPr>
            <p:cNvPr id="7" name="직사각형 6">
              <a:extLst>
                <a:ext uri="{FF2B5EF4-FFF2-40B4-BE49-F238E27FC236}">
                  <a16:creationId xmlns:a16="http://schemas.microsoft.com/office/drawing/2014/main" id="{3203A0F0-CA66-4C23-8431-77CEDEAD1588}"/>
                </a:ext>
              </a:extLst>
            </p:cNvPr>
            <p:cNvSpPr/>
            <p:nvPr/>
          </p:nvSpPr>
          <p:spPr>
            <a:xfrm>
              <a:off x="3836882" y="5806166"/>
              <a:ext cx="2670796" cy="276999"/>
            </a:xfrm>
            <a:prstGeom prst="rect">
              <a:avLst/>
            </a:prstGeom>
          </p:spPr>
          <p:txBody>
            <a:bodyPr wrap="none">
              <a:spAutoFit/>
            </a:bodyPr>
            <a:lstStyle/>
            <a:p>
              <a:r>
                <a:rPr lang="ko-KR" altLang="en-US" sz="1200">
                  <a:latin typeface="+mn-ea"/>
                </a:rPr>
                <a:t>출처</a:t>
              </a:r>
              <a:r>
                <a:rPr lang="en-US" altLang="ko-KR" sz="1200">
                  <a:latin typeface="+mn-ea"/>
                </a:rPr>
                <a:t> </a:t>
              </a:r>
              <a:r>
                <a:rPr lang="ko-KR" altLang="en-US" sz="1200">
                  <a:latin typeface="+mn-ea"/>
                </a:rPr>
                <a:t>https://its-blog.tistory.com/47</a:t>
              </a:r>
            </a:p>
          </p:txBody>
        </p:sp>
      </p:grpSp>
      <p:grpSp>
        <p:nvGrpSpPr>
          <p:cNvPr id="11" name="그룹 10">
            <a:extLst>
              <a:ext uri="{FF2B5EF4-FFF2-40B4-BE49-F238E27FC236}">
                <a16:creationId xmlns:a16="http://schemas.microsoft.com/office/drawing/2014/main" id="{63D340DE-EA6B-4DC8-8879-94D5CA038B97}"/>
              </a:ext>
            </a:extLst>
          </p:cNvPr>
          <p:cNvGrpSpPr/>
          <p:nvPr/>
        </p:nvGrpSpPr>
        <p:grpSpPr>
          <a:xfrm>
            <a:off x="6288157" y="2463253"/>
            <a:ext cx="5125941" cy="3266997"/>
            <a:chOff x="6288157" y="2463253"/>
            <a:chExt cx="5125941" cy="3266997"/>
          </a:xfrm>
        </p:grpSpPr>
        <p:pic>
          <p:nvPicPr>
            <p:cNvPr id="2050" name="Picture 2" descr="Stop word lists: improving visualization of text data - MAXQDA">
              <a:extLst>
                <a:ext uri="{FF2B5EF4-FFF2-40B4-BE49-F238E27FC236}">
                  <a16:creationId xmlns:a16="http://schemas.microsoft.com/office/drawing/2014/main" id="{D871E6F4-61C7-46A3-BA33-AAA18C888F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6687" y="3023482"/>
              <a:ext cx="4375507" cy="2315817"/>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6AE11476-296A-4C34-BA60-83F0EAE909FE}"/>
                </a:ext>
              </a:extLst>
            </p:cNvPr>
            <p:cNvSpPr/>
            <p:nvPr/>
          </p:nvSpPr>
          <p:spPr>
            <a:xfrm>
              <a:off x="6288157" y="2463253"/>
              <a:ext cx="5125941" cy="307777"/>
            </a:xfrm>
            <a:prstGeom prst="rect">
              <a:avLst/>
            </a:prstGeom>
          </p:spPr>
          <p:txBody>
            <a:bodyPr wrap="square">
              <a:spAutoFit/>
            </a:bodyPr>
            <a:lstStyle/>
            <a:p>
              <a:r>
                <a:rPr lang="en-US" altLang="ko-KR" sz="1400">
                  <a:latin typeface="Arial" panose="020B0604020202020204" pitchFamily="34" charset="0"/>
                  <a:hlinkClick r:id="rId5"/>
                </a:rPr>
                <a:t>Stop word lists: improving visualization of text data - MAXQDA</a:t>
              </a:r>
              <a:endParaRPr lang="en-US" altLang="ko-KR" sz="1400" b="0" i="0" u="none" strike="noStrike">
                <a:effectLst/>
                <a:latin typeface="Arial" panose="020B0604020202020204" pitchFamily="34" charset="0"/>
                <a:hlinkClick r:id="rId5"/>
              </a:endParaRPr>
            </a:p>
          </p:txBody>
        </p:sp>
        <p:sp>
          <p:nvSpPr>
            <p:cNvPr id="10" name="직사각형 9">
              <a:extLst>
                <a:ext uri="{FF2B5EF4-FFF2-40B4-BE49-F238E27FC236}">
                  <a16:creationId xmlns:a16="http://schemas.microsoft.com/office/drawing/2014/main" id="{99367390-E1D5-4AB3-A0E0-3731D6709097}"/>
                </a:ext>
              </a:extLst>
            </p:cNvPr>
            <p:cNvSpPr/>
            <p:nvPr/>
          </p:nvSpPr>
          <p:spPr>
            <a:xfrm>
              <a:off x="7323419" y="5453251"/>
              <a:ext cx="3755965" cy="276999"/>
            </a:xfrm>
            <a:prstGeom prst="rect">
              <a:avLst/>
            </a:prstGeom>
          </p:spPr>
          <p:txBody>
            <a:bodyPr wrap="none">
              <a:spAutoFit/>
            </a:bodyPr>
            <a:lstStyle/>
            <a:p>
              <a:r>
                <a:rPr lang="ko-KR" altLang="en-US" sz="1200"/>
                <a:t>출처 https://www.maxqda.com/blogpost/stop-word-lists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2" name="내용 개체 틀 1">
            <a:extLst>
              <a:ext uri="{FF2B5EF4-FFF2-40B4-BE49-F238E27FC236}">
                <a16:creationId xmlns:a16="http://schemas.microsoft.com/office/drawing/2014/main" id="{8BFDFAD7-8900-46B7-979B-D95DEC63BFCA}"/>
              </a:ext>
            </a:extLst>
          </p:cNvPr>
          <p:cNvSpPr>
            <a:spLocks noGrp="1"/>
          </p:cNvSpPr>
          <p:nvPr>
            <p:ph idx="4294967295"/>
          </p:nvPr>
        </p:nvSpPr>
        <p:spPr>
          <a:xfrm>
            <a:off x="389614" y="844331"/>
            <a:ext cx="11545294" cy="5301738"/>
          </a:xfrm>
        </p:spPr>
        <p:txBody>
          <a:bodyPr/>
          <a:lstStyle/>
          <a:p>
            <a:r>
              <a:rPr lang="ko-KR" altLang="en-US"/>
              <a:t>서로 다른 단어이지만 하나의 단어로 일반화시켜서 단어의 수를 줄인다</a:t>
            </a:r>
            <a:r>
              <a:rPr lang="en-US" altLang="ko-KR"/>
              <a:t>.</a:t>
            </a:r>
          </a:p>
          <a:p>
            <a:pPr lvl="1"/>
            <a:r>
              <a:rPr lang="en-US" altLang="ko-KR"/>
              <a:t>am, are, is</a:t>
            </a:r>
            <a:r>
              <a:rPr lang="ko-KR" altLang="en-US"/>
              <a:t>는 서로 다른 스펠링이지만 그 뿌리 단어는 </a:t>
            </a:r>
            <a:r>
              <a:rPr lang="en-US" altLang="ko-KR"/>
              <a:t>be</a:t>
            </a:r>
            <a:r>
              <a:rPr lang="ko-KR" altLang="en-US"/>
              <a:t>이다</a:t>
            </a:r>
            <a:r>
              <a:rPr lang="en-US" altLang="ko-KR"/>
              <a:t>. </a:t>
            </a:r>
            <a:r>
              <a:rPr lang="ko-KR" altLang="en-US"/>
              <a:t>이때</a:t>
            </a:r>
            <a:r>
              <a:rPr lang="en-US" altLang="ko-KR"/>
              <a:t>, </a:t>
            </a:r>
            <a:r>
              <a:rPr lang="ko-KR" altLang="en-US"/>
              <a:t>이 단어들의 표제어</a:t>
            </a:r>
            <a:r>
              <a:rPr lang="en-US" altLang="ko-KR"/>
              <a:t>(lemmatization)</a:t>
            </a:r>
            <a:r>
              <a:rPr lang="ko-KR" altLang="en-US"/>
              <a:t>는 </a:t>
            </a:r>
            <a:r>
              <a:rPr lang="en-US" altLang="ko-KR"/>
              <a:t>be</a:t>
            </a:r>
            <a:r>
              <a:rPr lang="ko-KR" altLang="en-US"/>
              <a:t>라고 한다</a:t>
            </a:r>
            <a:r>
              <a:rPr lang="en-US" altLang="ko-KR"/>
              <a:t>. </a:t>
            </a:r>
          </a:p>
          <a:p>
            <a:pPr lvl="2"/>
            <a:r>
              <a:rPr lang="en-US" altLang="ko-KR"/>
              <a:t>ㅋ, ㅋㅋ, ㅋㅋㅋㅋㅋ → ㅋㅋ</a:t>
            </a:r>
          </a:p>
          <a:p>
            <a:pPr lvl="2"/>
            <a:r>
              <a:rPr lang="en-US" altLang="ko-KR" b="1"/>
              <a:t>US</a:t>
            </a:r>
            <a:r>
              <a:rPr lang="ko-KR" altLang="en-US" b="1"/>
              <a:t>와 </a:t>
            </a:r>
            <a:r>
              <a:rPr lang="en-US" altLang="ko-KR" b="1"/>
              <a:t>USA</a:t>
            </a:r>
            <a:r>
              <a:rPr lang="ko-KR" altLang="en-US" b="1"/>
              <a:t>는 하나의 단어로 정규화함 </a:t>
            </a:r>
            <a:endParaRPr lang="en-US" altLang="ko-KR" b="1"/>
          </a:p>
          <a:p>
            <a:pPr lvl="1"/>
            <a:r>
              <a:rPr lang="ko-KR" altLang="en-US" b="1"/>
              <a:t>대</a:t>
            </a:r>
            <a:r>
              <a:rPr lang="en-US" altLang="ko-KR" b="1"/>
              <a:t>, </a:t>
            </a:r>
            <a:r>
              <a:rPr lang="ko-KR" altLang="en-US" b="1"/>
              <a:t>소문자 통합 </a:t>
            </a:r>
            <a:r>
              <a:rPr lang="en-US" altLang="ko-KR" b="1"/>
              <a:t>~ </a:t>
            </a:r>
            <a:r>
              <a:rPr lang="ko-KR" altLang="en-US"/>
              <a:t>단어의 개수를 줄일 수 있는 또 다른 정규화</a:t>
            </a:r>
            <a:endParaRPr lang="en-US" altLang="ko-KR"/>
          </a:p>
          <a:p>
            <a:pPr lvl="2"/>
            <a:r>
              <a:rPr lang="en-US" altLang="ko-KR"/>
              <a:t>Hmmmmm, Hmmmm, hmmm → hmm-대소문자 통합</a:t>
            </a:r>
          </a:p>
          <a:p>
            <a:pPr lvl="1"/>
            <a:endParaRPr lang="ko-KR" altLang="en-US" b="1"/>
          </a:p>
          <a:p>
            <a:pPr lvl="1"/>
            <a:endParaRPr lang="en-US" altLang="ko-KR"/>
          </a:p>
          <a:p>
            <a:endParaRPr lang="en-US" altLang="ko-KR" sz="1600">
              <a:latin typeface="Arial" panose="020B0604020202020204" pitchFamily="34" charset="0"/>
            </a:endParaRPr>
          </a:p>
          <a:p>
            <a:endParaRPr lang="ko-KR" altLang="en-US" b="1">
              <a:solidFill>
                <a:srgbClr val="0070C0"/>
              </a:solidFill>
              <a:cs typeface="Arial"/>
              <a:sym typeface="Arial"/>
            </a:endParaRPr>
          </a:p>
          <a:p>
            <a:endParaRPr lang="ko-KR" altLang="en-US"/>
          </a:p>
        </p:txBody>
      </p:sp>
      <p:sp>
        <p:nvSpPr>
          <p:cNvPr id="602" name="Google Shape;602;p4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a:spcBef>
                <a:spcPts val="0"/>
              </a:spcBef>
              <a:buClr>
                <a:schemeClr val="lt1"/>
              </a:buClr>
              <a:buSzPts val="3600"/>
            </a:pPr>
            <a:r>
              <a:rPr lang="ko-KR" altLang="en-US"/>
              <a:t>정규화 </a:t>
            </a:r>
            <a:r>
              <a:rPr lang="en-US" altLang="ko-KR">
                <a:cs typeface="Arial"/>
                <a:sym typeface="Arial"/>
              </a:rPr>
              <a:t>(Normalization)</a:t>
            </a:r>
            <a:endParaRPr b="1"/>
          </a:p>
        </p:txBody>
      </p:sp>
      <p:grpSp>
        <p:nvGrpSpPr>
          <p:cNvPr id="24" name="그룹 23">
            <a:extLst>
              <a:ext uri="{FF2B5EF4-FFF2-40B4-BE49-F238E27FC236}">
                <a16:creationId xmlns:a16="http://schemas.microsoft.com/office/drawing/2014/main" id="{41B94F94-A80D-4E8B-973C-DB9FCB58F220}"/>
              </a:ext>
            </a:extLst>
          </p:cNvPr>
          <p:cNvGrpSpPr/>
          <p:nvPr/>
        </p:nvGrpSpPr>
        <p:grpSpPr>
          <a:xfrm>
            <a:off x="8496718" y="4073313"/>
            <a:ext cx="2972356" cy="1069844"/>
            <a:chOff x="6325450" y="4536462"/>
            <a:chExt cx="2972356" cy="1069844"/>
          </a:xfrm>
        </p:grpSpPr>
        <p:sp>
          <p:nvSpPr>
            <p:cNvPr id="633" name="Google Shape;633;p42"/>
            <p:cNvSpPr txBox="1"/>
            <p:nvPr/>
          </p:nvSpPr>
          <p:spPr>
            <a:xfrm>
              <a:off x="8430244" y="4809271"/>
              <a:ext cx="86756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걸치다</a:t>
              </a:r>
              <a:endParaRPr sz="1400">
                <a:solidFill>
                  <a:schemeClr val="dk1"/>
                </a:solidFill>
                <a:latin typeface="Arial"/>
                <a:ea typeface="Arial"/>
                <a:cs typeface="Arial"/>
                <a:sym typeface="Arial"/>
              </a:endParaRPr>
            </a:p>
          </p:txBody>
        </p:sp>
        <p:cxnSp>
          <p:nvCxnSpPr>
            <p:cNvPr id="634" name="Google Shape;634;p42"/>
            <p:cNvCxnSpPr>
              <a:cxnSpLocks/>
              <a:stCxn id="9" idx="3"/>
              <a:endCxn id="633" idx="1"/>
            </p:cNvCxnSpPr>
            <p:nvPr/>
          </p:nvCxnSpPr>
          <p:spPr>
            <a:xfrm>
              <a:off x="6869189" y="4690351"/>
              <a:ext cx="1561055" cy="272788"/>
            </a:xfrm>
            <a:prstGeom prst="straightConnector1">
              <a:avLst/>
            </a:prstGeom>
            <a:noFill/>
            <a:ln w="25400" cap="flat" cmpd="sng">
              <a:solidFill>
                <a:srgbClr val="7F7F7F"/>
              </a:solidFill>
              <a:prstDash val="solid"/>
              <a:miter lim="800000"/>
              <a:headEnd type="none" w="sm" len="sm"/>
              <a:tailEnd type="triangle" w="med" len="med"/>
            </a:ln>
          </p:spPr>
        </p:cxnSp>
        <p:cxnSp>
          <p:nvCxnSpPr>
            <p:cNvPr id="635" name="Google Shape;635;p42"/>
            <p:cNvCxnSpPr>
              <a:cxnSpLocks/>
              <a:stCxn id="10" idx="3"/>
              <a:endCxn id="633" idx="1"/>
            </p:cNvCxnSpPr>
            <p:nvPr/>
          </p:nvCxnSpPr>
          <p:spPr>
            <a:xfrm flipV="1">
              <a:off x="7048725" y="4963139"/>
              <a:ext cx="1381519" cy="90604"/>
            </a:xfrm>
            <a:prstGeom prst="straightConnector1">
              <a:avLst/>
            </a:prstGeom>
            <a:noFill/>
            <a:ln w="25400" cap="flat" cmpd="sng">
              <a:solidFill>
                <a:srgbClr val="7F7F7F"/>
              </a:solidFill>
              <a:prstDash val="solid"/>
              <a:miter lim="800000"/>
              <a:headEnd type="none" w="sm" len="sm"/>
              <a:tailEnd type="triangle" w="med" len="med"/>
            </a:ln>
          </p:spPr>
        </p:cxnSp>
        <p:cxnSp>
          <p:nvCxnSpPr>
            <p:cNvPr id="636" name="Google Shape;636;p42"/>
            <p:cNvCxnSpPr>
              <a:cxnSpLocks/>
              <a:stCxn id="11" idx="3"/>
              <a:endCxn id="633" idx="1"/>
            </p:cNvCxnSpPr>
            <p:nvPr/>
          </p:nvCxnSpPr>
          <p:spPr>
            <a:xfrm flipV="1">
              <a:off x="7228261" y="4963139"/>
              <a:ext cx="1201983" cy="489279"/>
            </a:xfrm>
            <a:prstGeom prst="straightConnector1">
              <a:avLst/>
            </a:prstGeom>
            <a:noFill/>
            <a:ln w="25400" cap="flat" cmpd="sng">
              <a:solidFill>
                <a:srgbClr val="7F7F7F"/>
              </a:solidFill>
              <a:prstDash val="solid"/>
              <a:miter lim="800000"/>
              <a:headEnd type="none" w="sm" len="sm"/>
              <a:tailEnd type="triangle" w="med" len="med"/>
            </a:ln>
          </p:spPr>
        </p:cxnSp>
        <p:sp>
          <p:nvSpPr>
            <p:cNvPr id="9" name="직사각형 8">
              <a:extLst>
                <a:ext uri="{FF2B5EF4-FFF2-40B4-BE49-F238E27FC236}">
                  <a16:creationId xmlns:a16="http://schemas.microsoft.com/office/drawing/2014/main" id="{1D845446-D581-43FF-BE33-5ED8B5DB71D8}"/>
                </a:ext>
              </a:extLst>
            </p:cNvPr>
            <p:cNvSpPr/>
            <p:nvPr/>
          </p:nvSpPr>
          <p:spPr>
            <a:xfrm>
              <a:off x="6325450" y="4536462"/>
              <a:ext cx="543739" cy="307777"/>
            </a:xfrm>
            <a:prstGeom prst="rect">
              <a:avLst/>
            </a:prstGeom>
          </p:spPr>
          <p:txBody>
            <a:bodyPr wrap="none">
              <a:spAutoFit/>
            </a:bodyPr>
            <a:lstStyle/>
            <a:p>
              <a:pPr lvl="0"/>
              <a:r>
                <a:rPr lang="ko-KR" altLang="en-US" sz="1400">
                  <a:solidFill>
                    <a:schemeClr val="dk1"/>
                  </a:solidFill>
                  <a:latin typeface="Arial"/>
                  <a:ea typeface="Arial"/>
                  <a:cs typeface="Arial"/>
                  <a:sym typeface="Arial"/>
                </a:rPr>
                <a:t>걸쳐</a:t>
              </a:r>
            </a:p>
          </p:txBody>
        </p:sp>
        <p:sp>
          <p:nvSpPr>
            <p:cNvPr id="10" name="직사각형 9">
              <a:extLst>
                <a:ext uri="{FF2B5EF4-FFF2-40B4-BE49-F238E27FC236}">
                  <a16:creationId xmlns:a16="http://schemas.microsoft.com/office/drawing/2014/main" id="{408245E1-8A3D-479D-B680-20EE0532DDA3}"/>
                </a:ext>
              </a:extLst>
            </p:cNvPr>
            <p:cNvSpPr/>
            <p:nvPr/>
          </p:nvSpPr>
          <p:spPr>
            <a:xfrm>
              <a:off x="6325450" y="4899854"/>
              <a:ext cx="723275" cy="307777"/>
            </a:xfrm>
            <a:prstGeom prst="rect">
              <a:avLst/>
            </a:prstGeom>
          </p:spPr>
          <p:txBody>
            <a:bodyPr wrap="none">
              <a:spAutoFit/>
            </a:bodyPr>
            <a:lstStyle/>
            <a:p>
              <a:r>
                <a:rPr lang="en-US" altLang="ko-KR" sz="1400">
                  <a:solidFill>
                    <a:schemeClr val="dk1"/>
                  </a:solidFill>
                  <a:latin typeface="Arial"/>
                  <a:ea typeface="Arial"/>
                  <a:cs typeface="Arial"/>
                  <a:sym typeface="Arial"/>
                </a:rPr>
                <a:t>걸쳐서</a:t>
              </a:r>
              <a:endParaRPr lang="ko-KR" altLang="en-US" sz="1400"/>
            </a:p>
          </p:txBody>
        </p:sp>
        <p:sp>
          <p:nvSpPr>
            <p:cNvPr id="11" name="직사각형 10">
              <a:extLst>
                <a:ext uri="{FF2B5EF4-FFF2-40B4-BE49-F238E27FC236}">
                  <a16:creationId xmlns:a16="http://schemas.microsoft.com/office/drawing/2014/main" id="{83C48213-DEA6-429D-9E61-D6326DA97371}"/>
                </a:ext>
              </a:extLst>
            </p:cNvPr>
            <p:cNvSpPr/>
            <p:nvPr/>
          </p:nvSpPr>
          <p:spPr>
            <a:xfrm>
              <a:off x="6325450" y="5298529"/>
              <a:ext cx="902811" cy="307777"/>
            </a:xfrm>
            <a:prstGeom prst="rect">
              <a:avLst/>
            </a:prstGeom>
          </p:spPr>
          <p:txBody>
            <a:bodyPr wrap="none">
              <a:spAutoFit/>
            </a:bodyPr>
            <a:lstStyle/>
            <a:p>
              <a:pPr lvl="0"/>
              <a:r>
                <a:rPr lang="ko-KR" altLang="en-US" sz="1400">
                  <a:solidFill>
                    <a:schemeClr val="dk1"/>
                  </a:solidFill>
                  <a:latin typeface="Arial"/>
                  <a:ea typeface="Arial"/>
                  <a:cs typeface="Arial"/>
                  <a:sym typeface="Arial"/>
                </a:rPr>
                <a:t>걸치면서</a:t>
              </a:r>
            </a:p>
          </p:txBody>
        </p:sp>
      </p:grpSp>
      <p:grpSp>
        <p:nvGrpSpPr>
          <p:cNvPr id="43" name="그룹 42">
            <a:extLst>
              <a:ext uri="{FF2B5EF4-FFF2-40B4-BE49-F238E27FC236}">
                <a16:creationId xmlns:a16="http://schemas.microsoft.com/office/drawing/2014/main" id="{0584D0E0-7084-44EF-B814-B50ED4EC17FA}"/>
              </a:ext>
            </a:extLst>
          </p:cNvPr>
          <p:cNvGrpSpPr/>
          <p:nvPr/>
        </p:nvGrpSpPr>
        <p:grpSpPr>
          <a:xfrm>
            <a:off x="4937114" y="4037468"/>
            <a:ext cx="2554740" cy="1182067"/>
            <a:chOff x="7161754" y="2171106"/>
            <a:chExt cx="2554740" cy="1182067"/>
          </a:xfrm>
        </p:grpSpPr>
        <p:sp>
          <p:nvSpPr>
            <p:cNvPr id="606" name="Google Shape;606;p42"/>
            <p:cNvSpPr txBox="1"/>
            <p:nvPr/>
          </p:nvSpPr>
          <p:spPr>
            <a:xfrm>
              <a:off x="7161754" y="2588005"/>
              <a:ext cx="73289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panose="020B0604020202020204" pitchFamily="34" charset="0"/>
                  <a:ea typeface="Arial"/>
                  <a:cs typeface="Arial" panose="020B0604020202020204" pitchFamily="34" charset="0"/>
                  <a:sym typeface="Arial"/>
                </a:rPr>
                <a:t>apples</a:t>
              </a:r>
              <a:endParaRPr sz="1400">
                <a:latin typeface="Arial" panose="020B0604020202020204" pitchFamily="34" charset="0"/>
                <a:cs typeface="Arial" panose="020B0604020202020204" pitchFamily="34" charset="0"/>
              </a:endParaRPr>
            </a:p>
          </p:txBody>
        </p:sp>
        <p:sp>
          <p:nvSpPr>
            <p:cNvPr id="607" name="Google Shape;607;p42"/>
            <p:cNvSpPr txBox="1"/>
            <p:nvPr/>
          </p:nvSpPr>
          <p:spPr>
            <a:xfrm>
              <a:off x="8982126" y="2524097"/>
              <a:ext cx="734368"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panose="020B0604020202020204" pitchFamily="34" charset="0"/>
                  <a:ea typeface="Arial"/>
                  <a:cs typeface="Arial" panose="020B0604020202020204" pitchFamily="34" charset="0"/>
                  <a:sym typeface="Arial"/>
                </a:rPr>
                <a:t>apple</a:t>
              </a:r>
              <a:endParaRPr sz="1400">
                <a:solidFill>
                  <a:schemeClr val="dk1"/>
                </a:solidFill>
                <a:latin typeface="Arial" panose="020B0604020202020204" pitchFamily="34" charset="0"/>
                <a:ea typeface="Arial"/>
                <a:cs typeface="Arial" panose="020B0604020202020204" pitchFamily="34" charset="0"/>
                <a:sym typeface="Arial"/>
              </a:endParaRPr>
            </a:p>
          </p:txBody>
        </p:sp>
        <p:cxnSp>
          <p:nvCxnSpPr>
            <p:cNvPr id="608" name="Google Shape;608;p42"/>
            <p:cNvCxnSpPr>
              <a:cxnSpLocks/>
              <a:stCxn id="606" idx="3"/>
              <a:endCxn id="607" idx="1"/>
            </p:cNvCxnSpPr>
            <p:nvPr/>
          </p:nvCxnSpPr>
          <p:spPr>
            <a:xfrm flipV="1">
              <a:off x="7894647" y="2677965"/>
              <a:ext cx="1087479" cy="63908"/>
            </a:xfrm>
            <a:prstGeom prst="straightConnector1">
              <a:avLst/>
            </a:prstGeom>
            <a:noFill/>
            <a:ln w="25400" cap="flat" cmpd="sng">
              <a:solidFill>
                <a:srgbClr val="7F7F7F"/>
              </a:solidFill>
              <a:prstDash val="solid"/>
              <a:miter lim="800000"/>
              <a:headEnd type="none" w="sm" len="sm"/>
              <a:tailEnd type="triangle" w="med" len="med"/>
            </a:ln>
          </p:spPr>
        </p:cxnSp>
        <p:cxnSp>
          <p:nvCxnSpPr>
            <p:cNvPr id="609" name="Google Shape;609;p42"/>
            <p:cNvCxnSpPr>
              <a:cxnSpLocks/>
              <a:stCxn id="26" idx="3"/>
              <a:endCxn id="607" idx="1"/>
            </p:cNvCxnSpPr>
            <p:nvPr/>
          </p:nvCxnSpPr>
          <p:spPr>
            <a:xfrm>
              <a:off x="7894647" y="2324995"/>
              <a:ext cx="1087479" cy="352970"/>
            </a:xfrm>
            <a:prstGeom prst="straightConnector1">
              <a:avLst/>
            </a:prstGeom>
            <a:noFill/>
            <a:ln w="25400" cap="flat" cmpd="sng">
              <a:solidFill>
                <a:srgbClr val="7F7F7F"/>
              </a:solidFill>
              <a:prstDash val="solid"/>
              <a:miter lim="800000"/>
              <a:headEnd type="none" w="sm" len="sm"/>
              <a:tailEnd type="triangle" w="med" len="med"/>
            </a:ln>
          </p:spPr>
        </p:cxnSp>
        <p:sp>
          <p:nvSpPr>
            <p:cNvPr id="25" name="직사각형 24">
              <a:extLst>
                <a:ext uri="{FF2B5EF4-FFF2-40B4-BE49-F238E27FC236}">
                  <a16:creationId xmlns:a16="http://schemas.microsoft.com/office/drawing/2014/main" id="{7D378A26-7082-4199-AF8E-AD68804B7BD4}"/>
                </a:ext>
              </a:extLst>
            </p:cNvPr>
            <p:cNvSpPr/>
            <p:nvPr/>
          </p:nvSpPr>
          <p:spPr>
            <a:xfrm>
              <a:off x="7161754" y="3045396"/>
              <a:ext cx="646427" cy="307777"/>
            </a:xfrm>
            <a:prstGeom prst="rect">
              <a:avLst/>
            </a:prstGeom>
          </p:spPr>
          <p:txBody>
            <a:bodyPr wrap="square">
              <a:spAutoFit/>
            </a:bodyPr>
            <a:lstStyle/>
            <a:p>
              <a:r>
                <a:rPr lang="en-US" altLang="ko-KR" sz="1400">
                  <a:solidFill>
                    <a:schemeClr val="dk1"/>
                  </a:solidFill>
                  <a:latin typeface="Arial" panose="020B0604020202020204" pitchFamily="34" charset="0"/>
                  <a:ea typeface="Arial"/>
                  <a:cs typeface="Arial" panose="020B0604020202020204" pitchFamily="34" charset="0"/>
                  <a:sym typeface="Arial"/>
                </a:rPr>
                <a:t>Apple</a:t>
              </a:r>
              <a:endParaRPr lang="en-US" altLang="ko-KR" sz="1400">
                <a:latin typeface="Arial" panose="020B0604020202020204" pitchFamily="34" charset="0"/>
                <a:cs typeface="Arial" panose="020B0604020202020204" pitchFamily="34" charset="0"/>
              </a:endParaRPr>
            </a:p>
          </p:txBody>
        </p:sp>
        <p:sp>
          <p:nvSpPr>
            <p:cNvPr id="26" name="직사각형 25">
              <a:extLst>
                <a:ext uri="{FF2B5EF4-FFF2-40B4-BE49-F238E27FC236}">
                  <a16:creationId xmlns:a16="http://schemas.microsoft.com/office/drawing/2014/main" id="{A62B36AB-6A3F-4E28-8562-47546AFED7E4}"/>
                </a:ext>
              </a:extLst>
            </p:cNvPr>
            <p:cNvSpPr/>
            <p:nvPr/>
          </p:nvSpPr>
          <p:spPr>
            <a:xfrm>
              <a:off x="7161755" y="2171106"/>
              <a:ext cx="732892" cy="307777"/>
            </a:xfrm>
            <a:prstGeom prst="rect">
              <a:avLst/>
            </a:prstGeom>
          </p:spPr>
          <p:txBody>
            <a:bodyPr wrap="square">
              <a:spAutoFit/>
            </a:bodyPr>
            <a:lstStyle/>
            <a:p>
              <a:r>
                <a:rPr lang="en-US" altLang="ko-KR" sz="1400">
                  <a:solidFill>
                    <a:schemeClr val="dk1"/>
                  </a:solidFill>
                  <a:latin typeface="Arial" panose="020B0604020202020204" pitchFamily="34" charset="0"/>
                  <a:ea typeface="Arial"/>
                  <a:cs typeface="Arial" panose="020B0604020202020204" pitchFamily="34" charset="0"/>
                  <a:sym typeface="Arial"/>
                </a:rPr>
                <a:t>Apples</a:t>
              </a:r>
              <a:endParaRPr lang="ko-KR" altLang="en-US" sz="1400">
                <a:latin typeface="Arial" panose="020B0604020202020204" pitchFamily="34" charset="0"/>
                <a:cs typeface="Arial" panose="020B0604020202020204" pitchFamily="34" charset="0"/>
              </a:endParaRPr>
            </a:p>
          </p:txBody>
        </p:sp>
        <p:cxnSp>
          <p:nvCxnSpPr>
            <p:cNvPr id="67" name="Google Shape;608;p42">
              <a:extLst>
                <a:ext uri="{FF2B5EF4-FFF2-40B4-BE49-F238E27FC236}">
                  <a16:creationId xmlns:a16="http://schemas.microsoft.com/office/drawing/2014/main" id="{E982FDBE-5FED-4B4A-AA5B-104017257166}"/>
                </a:ext>
              </a:extLst>
            </p:cNvPr>
            <p:cNvCxnSpPr>
              <a:cxnSpLocks/>
              <a:stCxn id="25" idx="3"/>
              <a:endCxn id="607" idx="1"/>
            </p:cNvCxnSpPr>
            <p:nvPr/>
          </p:nvCxnSpPr>
          <p:spPr>
            <a:xfrm flipV="1">
              <a:off x="7808181" y="2677965"/>
              <a:ext cx="1173945" cy="521320"/>
            </a:xfrm>
            <a:prstGeom prst="straightConnector1">
              <a:avLst/>
            </a:prstGeom>
            <a:noFill/>
            <a:ln w="25400" cap="flat" cmpd="sng">
              <a:solidFill>
                <a:srgbClr val="7F7F7F"/>
              </a:solidFill>
              <a:prstDash val="solid"/>
              <a:miter lim="800000"/>
              <a:headEnd type="none" w="sm" len="sm"/>
              <a:tailEnd type="triangle" w="med" len="med"/>
            </a:ln>
          </p:spPr>
        </p:cxnSp>
      </p:grpSp>
      <p:grpSp>
        <p:nvGrpSpPr>
          <p:cNvPr id="70" name="그룹 69">
            <a:extLst>
              <a:ext uri="{FF2B5EF4-FFF2-40B4-BE49-F238E27FC236}">
                <a16:creationId xmlns:a16="http://schemas.microsoft.com/office/drawing/2014/main" id="{A8485FB5-A45A-45E8-8774-B6A5937B23FE}"/>
              </a:ext>
            </a:extLst>
          </p:cNvPr>
          <p:cNvGrpSpPr/>
          <p:nvPr/>
        </p:nvGrpSpPr>
        <p:grpSpPr>
          <a:xfrm>
            <a:off x="1541114" y="3955750"/>
            <a:ext cx="2562130" cy="1365392"/>
            <a:chOff x="1546550" y="2979814"/>
            <a:chExt cx="2562130" cy="1365392"/>
          </a:xfrm>
        </p:grpSpPr>
        <p:sp>
          <p:nvSpPr>
            <p:cNvPr id="619" name="Google Shape;619;p42"/>
            <p:cNvSpPr txBox="1"/>
            <p:nvPr/>
          </p:nvSpPr>
          <p:spPr>
            <a:xfrm>
              <a:off x="3436269" y="3401441"/>
              <a:ext cx="672411"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Arial" panose="020B0604020202020204" pitchFamily="34" charset="0"/>
                  <a:ea typeface="Arial"/>
                  <a:cs typeface="Arial" panose="020B0604020202020204" pitchFamily="34" charset="0"/>
                  <a:sym typeface="Arial"/>
                </a:rPr>
                <a:t>num</a:t>
              </a:r>
              <a:endParaRPr>
                <a:solidFill>
                  <a:schemeClr val="dk1"/>
                </a:solidFill>
                <a:latin typeface="Arial" panose="020B0604020202020204" pitchFamily="34" charset="0"/>
                <a:ea typeface="Arial"/>
                <a:cs typeface="Arial" panose="020B0604020202020204" pitchFamily="34" charset="0"/>
                <a:sym typeface="Arial"/>
              </a:endParaRPr>
            </a:p>
          </p:txBody>
        </p:sp>
        <p:cxnSp>
          <p:nvCxnSpPr>
            <p:cNvPr id="620" name="Google Shape;620;p42"/>
            <p:cNvCxnSpPr>
              <a:cxnSpLocks/>
              <a:stCxn id="54" idx="3"/>
              <a:endCxn id="619" idx="1"/>
            </p:cNvCxnSpPr>
            <p:nvPr/>
          </p:nvCxnSpPr>
          <p:spPr>
            <a:xfrm>
              <a:off x="2029374" y="3133703"/>
              <a:ext cx="1406895" cy="452384"/>
            </a:xfrm>
            <a:prstGeom prst="straightConnector1">
              <a:avLst/>
            </a:prstGeom>
            <a:noFill/>
            <a:ln w="25400" cap="flat" cmpd="sng">
              <a:solidFill>
                <a:srgbClr val="7F7F7F"/>
              </a:solidFill>
              <a:prstDash val="solid"/>
              <a:miter lim="800000"/>
              <a:headEnd type="none" w="sm" len="sm"/>
              <a:tailEnd type="triangle" w="med" len="med"/>
            </a:ln>
          </p:spPr>
        </p:cxnSp>
        <p:cxnSp>
          <p:nvCxnSpPr>
            <p:cNvPr id="621" name="Google Shape;621;p42"/>
            <p:cNvCxnSpPr>
              <a:cxnSpLocks/>
              <a:stCxn id="55" idx="3"/>
              <a:endCxn id="619" idx="1"/>
            </p:cNvCxnSpPr>
            <p:nvPr/>
          </p:nvCxnSpPr>
          <p:spPr>
            <a:xfrm>
              <a:off x="1929988" y="3489614"/>
              <a:ext cx="1506281" cy="96473"/>
            </a:xfrm>
            <a:prstGeom prst="straightConnector1">
              <a:avLst/>
            </a:prstGeom>
            <a:noFill/>
            <a:ln w="25400" cap="flat" cmpd="sng">
              <a:solidFill>
                <a:srgbClr val="7F7F7F"/>
              </a:solidFill>
              <a:prstDash val="solid"/>
              <a:miter lim="800000"/>
              <a:headEnd type="none" w="sm" len="sm"/>
              <a:tailEnd type="triangle" w="med" len="med"/>
            </a:ln>
          </p:spPr>
        </p:cxnSp>
        <p:cxnSp>
          <p:nvCxnSpPr>
            <p:cNvPr id="622" name="Google Shape;622;p42"/>
            <p:cNvCxnSpPr>
              <a:cxnSpLocks/>
            </p:cNvCxnSpPr>
            <p:nvPr/>
          </p:nvCxnSpPr>
          <p:spPr>
            <a:xfrm flipV="1">
              <a:off x="1864082" y="3601605"/>
              <a:ext cx="1528954" cy="239320"/>
            </a:xfrm>
            <a:prstGeom prst="straightConnector1">
              <a:avLst/>
            </a:prstGeom>
            <a:noFill/>
            <a:ln w="25400" cap="flat" cmpd="sng">
              <a:solidFill>
                <a:srgbClr val="7F7F7F"/>
              </a:solidFill>
              <a:prstDash val="solid"/>
              <a:miter lim="800000"/>
              <a:headEnd type="none" w="sm" len="sm"/>
              <a:tailEnd type="triangle" w="med" len="med"/>
            </a:ln>
          </p:spPr>
        </p:cxnSp>
        <p:cxnSp>
          <p:nvCxnSpPr>
            <p:cNvPr id="623" name="Google Shape;623;p42"/>
            <p:cNvCxnSpPr>
              <a:cxnSpLocks/>
              <a:stCxn id="56" idx="3"/>
              <a:endCxn id="619" idx="1"/>
            </p:cNvCxnSpPr>
            <p:nvPr/>
          </p:nvCxnSpPr>
          <p:spPr>
            <a:xfrm flipV="1">
              <a:off x="1886162" y="3586087"/>
              <a:ext cx="1550107" cy="605231"/>
            </a:xfrm>
            <a:prstGeom prst="straightConnector1">
              <a:avLst/>
            </a:prstGeom>
            <a:noFill/>
            <a:ln w="25400" cap="flat" cmpd="sng">
              <a:solidFill>
                <a:srgbClr val="7F7F7F"/>
              </a:solidFill>
              <a:prstDash val="solid"/>
              <a:miter lim="800000"/>
              <a:headEnd type="none" w="sm" len="sm"/>
              <a:tailEnd type="triangle" w="med" len="med"/>
            </a:ln>
          </p:spPr>
        </p:cxnSp>
        <p:sp>
          <p:nvSpPr>
            <p:cNvPr id="54" name="직사각형 53">
              <a:extLst>
                <a:ext uri="{FF2B5EF4-FFF2-40B4-BE49-F238E27FC236}">
                  <a16:creationId xmlns:a16="http://schemas.microsoft.com/office/drawing/2014/main" id="{2050C079-4481-4811-9986-9AA70DF4E4FA}"/>
                </a:ext>
              </a:extLst>
            </p:cNvPr>
            <p:cNvSpPr/>
            <p:nvPr/>
          </p:nvSpPr>
          <p:spPr>
            <a:xfrm>
              <a:off x="1546550" y="2979814"/>
              <a:ext cx="482824" cy="307777"/>
            </a:xfrm>
            <a:prstGeom prst="rect">
              <a:avLst/>
            </a:prstGeom>
          </p:spPr>
          <p:txBody>
            <a:bodyPr wrap="none">
              <a:spAutoFit/>
            </a:bodyPr>
            <a:lstStyle/>
            <a:p>
              <a:pPr lvl="0"/>
              <a:r>
                <a:rPr lang="en-US" altLang="ko-KR" sz="1400">
                  <a:solidFill>
                    <a:schemeClr val="dk1"/>
                  </a:solidFill>
                  <a:latin typeface="Arial" panose="020B0604020202020204" pitchFamily="34" charset="0"/>
                  <a:ea typeface="Arial"/>
                  <a:cs typeface="Arial" panose="020B0604020202020204" pitchFamily="34" charset="0"/>
                  <a:sym typeface="Arial"/>
                </a:rPr>
                <a:t>123</a:t>
              </a:r>
              <a:endParaRPr lang="en-US" altLang="ko-KR" sz="1400">
                <a:latin typeface="Arial" panose="020B0604020202020204" pitchFamily="34" charset="0"/>
                <a:cs typeface="Arial" panose="020B0604020202020204" pitchFamily="34" charset="0"/>
              </a:endParaRPr>
            </a:p>
          </p:txBody>
        </p:sp>
        <p:sp>
          <p:nvSpPr>
            <p:cNvPr id="55" name="직사각형 54">
              <a:extLst>
                <a:ext uri="{FF2B5EF4-FFF2-40B4-BE49-F238E27FC236}">
                  <a16:creationId xmlns:a16="http://schemas.microsoft.com/office/drawing/2014/main" id="{9258E78D-E07A-479C-B14D-2E8D27032936}"/>
                </a:ext>
              </a:extLst>
            </p:cNvPr>
            <p:cNvSpPr/>
            <p:nvPr/>
          </p:nvSpPr>
          <p:spPr>
            <a:xfrm>
              <a:off x="1546550" y="3335725"/>
              <a:ext cx="383438" cy="307777"/>
            </a:xfrm>
            <a:prstGeom prst="rect">
              <a:avLst/>
            </a:prstGeom>
          </p:spPr>
          <p:txBody>
            <a:bodyPr wrap="none">
              <a:spAutoFit/>
            </a:bodyPr>
            <a:lstStyle/>
            <a:p>
              <a:pPr lvl="0"/>
              <a:r>
                <a:rPr lang="en-US" altLang="ko-KR" sz="1400">
                  <a:solidFill>
                    <a:schemeClr val="dk1"/>
                  </a:solidFill>
                  <a:latin typeface="Arial" panose="020B0604020202020204" pitchFamily="34" charset="0"/>
                  <a:ea typeface="Arial"/>
                  <a:cs typeface="Arial" panose="020B0604020202020204" pitchFamily="34" charset="0"/>
                  <a:sym typeface="Arial"/>
                </a:rPr>
                <a:t>10</a:t>
              </a:r>
              <a:endParaRPr lang="en-US" altLang="ko-KR" sz="1400">
                <a:latin typeface="Arial" panose="020B0604020202020204" pitchFamily="34" charset="0"/>
                <a:cs typeface="Arial" panose="020B0604020202020204" pitchFamily="34" charset="0"/>
              </a:endParaRPr>
            </a:p>
          </p:txBody>
        </p:sp>
        <p:sp>
          <p:nvSpPr>
            <p:cNvPr id="56" name="직사각형 55">
              <a:extLst>
                <a:ext uri="{FF2B5EF4-FFF2-40B4-BE49-F238E27FC236}">
                  <a16:creationId xmlns:a16="http://schemas.microsoft.com/office/drawing/2014/main" id="{779C99EA-5DC8-41EE-9ABB-00943AED1AF4}"/>
                </a:ext>
              </a:extLst>
            </p:cNvPr>
            <p:cNvSpPr/>
            <p:nvPr/>
          </p:nvSpPr>
          <p:spPr>
            <a:xfrm>
              <a:off x="1602110" y="4037429"/>
              <a:ext cx="284052" cy="307777"/>
            </a:xfrm>
            <a:prstGeom prst="rect">
              <a:avLst/>
            </a:prstGeom>
          </p:spPr>
          <p:txBody>
            <a:bodyPr wrap="none">
              <a:spAutoFit/>
            </a:bodyPr>
            <a:lstStyle/>
            <a:p>
              <a:pPr lvl="0"/>
              <a:r>
                <a:rPr lang="en-US" altLang="ko-KR" sz="1400">
                  <a:solidFill>
                    <a:schemeClr val="dk1"/>
                  </a:solidFill>
                  <a:latin typeface="Arial" panose="020B0604020202020204" pitchFamily="34" charset="0"/>
                  <a:ea typeface="Arial"/>
                  <a:cs typeface="Arial" panose="020B0604020202020204" pitchFamily="34" charset="0"/>
                  <a:sym typeface="Arial"/>
                </a:rPr>
                <a:t>5</a:t>
              </a:r>
              <a:endParaRPr lang="en-US" altLang="ko-KR" sz="1400">
                <a:latin typeface="Arial" panose="020B0604020202020204" pitchFamily="34" charset="0"/>
                <a:cs typeface="Arial" panose="020B0604020202020204" pitchFamily="34" charset="0"/>
              </a:endParaRPr>
            </a:p>
          </p:txBody>
        </p:sp>
        <p:sp>
          <p:nvSpPr>
            <p:cNvPr id="57" name="직사각형 56">
              <a:extLst>
                <a:ext uri="{FF2B5EF4-FFF2-40B4-BE49-F238E27FC236}">
                  <a16:creationId xmlns:a16="http://schemas.microsoft.com/office/drawing/2014/main" id="{7EA37B76-4A45-45FF-A556-CC764EFC7651}"/>
                </a:ext>
              </a:extLst>
            </p:cNvPr>
            <p:cNvSpPr/>
            <p:nvPr/>
          </p:nvSpPr>
          <p:spPr>
            <a:xfrm>
              <a:off x="1546550" y="3698176"/>
              <a:ext cx="370101" cy="307777"/>
            </a:xfrm>
            <a:prstGeom prst="rect">
              <a:avLst/>
            </a:prstGeom>
          </p:spPr>
          <p:txBody>
            <a:bodyPr wrap="none">
              <a:spAutoFit/>
            </a:bodyPr>
            <a:lstStyle/>
            <a:p>
              <a:pPr lvl="0"/>
              <a:r>
                <a:rPr lang="en-US" altLang="ko-KR" sz="1400">
                  <a:solidFill>
                    <a:schemeClr val="dk1"/>
                  </a:solidFill>
                  <a:latin typeface="Arial" panose="020B0604020202020204" pitchFamily="34" charset="0"/>
                  <a:ea typeface="Arial"/>
                  <a:cs typeface="Arial" panose="020B0604020202020204" pitchFamily="34" charset="0"/>
                  <a:sym typeface="Arial"/>
                </a:rPr>
                <a:t>11</a:t>
              </a:r>
              <a:endParaRPr lang="en-US" altLang="ko-KR" sz="1400">
                <a:latin typeface="Arial" panose="020B0604020202020204" pitchFamily="34" charset="0"/>
                <a:cs typeface="Arial" panose="020B0604020202020204" pitchFamily="34"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3C36C310-AFC0-4132-BFA8-251E1A15AFA4}"/>
              </a:ext>
            </a:extLst>
          </p:cNvPr>
          <p:cNvSpPr>
            <a:spLocks noGrp="1"/>
          </p:cNvSpPr>
          <p:nvPr>
            <p:ph type="sldNum" sz="quarter" idx="12"/>
          </p:nvPr>
        </p:nvSpPr>
        <p:spPr/>
        <p:txBody>
          <a:bodyPr/>
          <a:lstStyle/>
          <a:p>
            <a:fld id="{634DECA5-6CD8-44AF-ACED-5DC73A540B1E}" type="slidenum">
              <a:rPr lang="ko-KR" altLang="en-US" smtClean="0"/>
              <a:pPr/>
              <a:t>18</a:t>
            </a:fld>
            <a:endParaRPr lang="ko-KR" altLang="en-US"/>
          </a:p>
        </p:txBody>
      </p:sp>
      <p:sp>
        <p:nvSpPr>
          <p:cNvPr id="3" name="내용 개체 틀 2">
            <a:extLst>
              <a:ext uri="{FF2B5EF4-FFF2-40B4-BE49-F238E27FC236}">
                <a16:creationId xmlns:a16="http://schemas.microsoft.com/office/drawing/2014/main" id="{F708E677-A906-4FD6-9474-4B9230301AF9}"/>
              </a:ext>
            </a:extLst>
          </p:cNvPr>
          <p:cNvSpPr>
            <a:spLocks noGrp="1"/>
          </p:cNvSpPr>
          <p:nvPr>
            <p:ph idx="4294967295"/>
          </p:nvPr>
        </p:nvSpPr>
        <p:spPr>
          <a:xfrm>
            <a:off x="389614" y="844331"/>
            <a:ext cx="11545294" cy="5301738"/>
          </a:xfrm>
        </p:spPr>
        <p:txBody>
          <a:bodyPr/>
          <a:lstStyle/>
          <a:p>
            <a:r>
              <a:rPr lang="ko-KR" altLang="en-US"/>
              <a:t>불용어</a:t>
            </a:r>
            <a:r>
              <a:rPr lang="en-US" altLang="ko-KR"/>
              <a:t>(stopword)</a:t>
            </a:r>
            <a:r>
              <a:rPr lang="ko-KR" altLang="en-US"/>
              <a:t>는 자주 등장하지만 분석을 하는 것에 있어서는 큰 도움이 안되는 단어이다</a:t>
            </a:r>
            <a:r>
              <a:rPr lang="en-US" altLang="ko-KR"/>
              <a:t>. </a:t>
            </a:r>
          </a:p>
          <a:p>
            <a:pPr lvl="1"/>
            <a:r>
              <a:rPr lang="en-US" altLang="ko-KR"/>
              <a:t>NLTK</a:t>
            </a:r>
            <a:r>
              <a:rPr lang="ko-KR" altLang="en-US"/>
              <a:t>에서 </a:t>
            </a:r>
            <a:r>
              <a:rPr lang="en-US" altLang="ko-KR"/>
              <a:t>100</a:t>
            </a:r>
            <a:r>
              <a:rPr lang="ko-KR" altLang="en-US"/>
              <a:t>여개의 영어 단어들을 불용어로 미리 정의하였음</a:t>
            </a:r>
            <a:r>
              <a:rPr lang="en-US" altLang="ko-KR"/>
              <a:t>. </a:t>
            </a:r>
          </a:p>
          <a:p>
            <a:pPr lvl="2"/>
            <a:r>
              <a:rPr lang="ko-KR" altLang="en-US"/>
              <a:t>불용어 예제</a:t>
            </a:r>
            <a:r>
              <a:rPr lang="en-US" altLang="ko-KR"/>
              <a:t>: I, my, me, over, </a:t>
            </a:r>
            <a:r>
              <a:rPr lang="ko-KR" altLang="en-US"/>
              <a:t>조사</a:t>
            </a:r>
            <a:r>
              <a:rPr lang="en-US" altLang="ko-KR"/>
              <a:t>, </a:t>
            </a:r>
            <a:r>
              <a:rPr lang="ko-KR" altLang="en-US"/>
              <a:t>접미사 등 </a:t>
            </a:r>
          </a:p>
        </p:txBody>
      </p:sp>
      <p:sp>
        <p:nvSpPr>
          <p:cNvPr id="4" name="제목 3">
            <a:extLst>
              <a:ext uri="{FF2B5EF4-FFF2-40B4-BE49-F238E27FC236}">
                <a16:creationId xmlns:a16="http://schemas.microsoft.com/office/drawing/2014/main" id="{7C123062-B321-4A69-B135-EA2231C1A63B}"/>
              </a:ext>
            </a:extLst>
          </p:cNvPr>
          <p:cNvSpPr>
            <a:spLocks noGrp="1"/>
          </p:cNvSpPr>
          <p:nvPr>
            <p:ph type="title"/>
          </p:nvPr>
        </p:nvSpPr>
        <p:spPr/>
        <p:txBody>
          <a:bodyPr>
            <a:normAutofit/>
          </a:bodyPr>
          <a:lstStyle/>
          <a:p>
            <a:r>
              <a:rPr lang="ko-KR" altLang="en-US"/>
              <a:t>불용어</a:t>
            </a:r>
            <a:r>
              <a:rPr lang="en-US" altLang="ko-KR"/>
              <a:t>(Stopword)</a:t>
            </a:r>
            <a:endParaRPr lang="ko-KR" altLang="en-US"/>
          </a:p>
        </p:txBody>
      </p:sp>
      <p:pic>
        <p:nvPicPr>
          <p:cNvPr id="5" name="그림 4">
            <a:extLst>
              <a:ext uri="{FF2B5EF4-FFF2-40B4-BE49-F238E27FC236}">
                <a16:creationId xmlns:a16="http://schemas.microsoft.com/office/drawing/2014/main" id="{C3E55F32-5088-43B1-B499-E76043DCCBA6}"/>
              </a:ext>
            </a:extLst>
          </p:cNvPr>
          <p:cNvPicPr>
            <a:picLocks noChangeAspect="1"/>
          </p:cNvPicPr>
          <p:nvPr/>
        </p:nvPicPr>
        <p:blipFill>
          <a:blip r:embed="rId2"/>
          <a:stretch>
            <a:fillRect/>
          </a:stretch>
        </p:blipFill>
        <p:spPr>
          <a:xfrm>
            <a:off x="1159122" y="2047874"/>
            <a:ext cx="7308756" cy="3337857"/>
          </a:xfrm>
          <a:prstGeom prst="rect">
            <a:avLst/>
          </a:prstGeom>
        </p:spPr>
      </p:pic>
    </p:spTree>
    <p:extLst>
      <p:ext uri="{BB962C8B-B14F-4D97-AF65-F5344CB8AC3E}">
        <p14:creationId xmlns:p14="http://schemas.microsoft.com/office/powerpoint/2010/main" val="279274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4E04EA5B-7B13-4AEA-9D6F-3AE88219D865}"/>
              </a:ext>
            </a:extLst>
          </p:cNvPr>
          <p:cNvSpPr>
            <a:spLocks noGrp="1"/>
          </p:cNvSpPr>
          <p:nvPr>
            <p:ph type="sldNum" sz="quarter" idx="12"/>
          </p:nvPr>
        </p:nvSpPr>
        <p:spPr/>
        <p:txBody>
          <a:bodyPr/>
          <a:lstStyle/>
          <a:p>
            <a:fld id="{634DECA5-6CD8-44AF-ACED-5DC73A540B1E}" type="slidenum">
              <a:rPr lang="ko-KR" altLang="en-US" smtClean="0"/>
              <a:pPr/>
              <a:t>19</a:t>
            </a:fld>
            <a:endParaRPr lang="ko-KR" altLang="en-US"/>
          </a:p>
        </p:txBody>
      </p:sp>
      <p:sp>
        <p:nvSpPr>
          <p:cNvPr id="5" name="내용 개체 틀 4">
            <a:extLst>
              <a:ext uri="{FF2B5EF4-FFF2-40B4-BE49-F238E27FC236}">
                <a16:creationId xmlns:a16="http://schemas.microsoft.com/office/drawing/2014/main" id="{D147E8F7-FD77-4C92-A56F-7D7737F2C1FB}"/>
              </a:ext>
            </a:extLst>
          </p:cNvPr>
          <p:cNvSpPr>
            <a:spLocks noGrp="1"/>
          </p:cNvSpPr>
          <p:nvPr>
            <p:ph idx="4294967295"/>
          </p:nvPr>
        </p:nvSpPr>
        <p:spPr>
          <a:xfrm>
            <a:off x="389614" y="844331"/>
            <a:ext cx="11545294" cy="5301738"/>
          </a:xfrm>
        </p:spPr>
        <p:txBody>
          <a:bodyPr/>
          <a:lstStyle/>
          <a:p>
            <a:pPr fontAlgn="base"/>
            <a:r>
              <a:rPr lang="ko-KR" altLang="en-US"/>
              <a:t>벡터화에 신경망을 사용하지 않을 경우</a:t>
            </a:r>
          </a:p>
          <a:p>
            <a:pPr lvl="1" fontAlgn="base"/>
            <a:r>
              <a:rPr lang="ko-KR" altLang="en-US">
                <a:solidFill>
                  <a:srgbClr val="C00000"/>
                </a:solidFill>
              </a:rPr>
              <a:t>단어</a:t>
            </a:r>
            <a:r>
              <a:rPr lang="ko-KR" altLang="en-US"/>
              <a:t>에 대한 벡터 표현 방법 </a:t>
            </a:r>
            <a:r>
              <a:rPr lang="en-US" altLang="ko-KR"/>
              <a:t>: </a:t>
            </a:r>
            <a:r>
              <a:rPr lang="ko-KR" altLang="en-US">
                <a:solidFill>
                  <a:srgbClr val="C00000"/>
                </a:solidFill>
              </a:rPr>
              <a:t>원</a:t>
            </a:r>
            <a:r>
              <a:rPr lang="en-US" altLang="ko-KR">
                <a:solidFill>
                  <a:srgbClr val="C00000"/>
                </a:solidFill>
              </a:rPr>
              <a:t>-</a:t>
            </a:r>
            <a:r>
              <a:rPr lang="ko-KR" altLang="en-US">
                <a:solidFill>
                  <a:srgbClr val="C00000"/>
                </a:solidFill>
              </a:rPr>
              <a:t>핫 인코딩</a:t>
            </a:r>
            <a:endParaRPr lang="en-US" altLang="ko-KR">
              <a:solidFill>
                <a:srgbClr val="C00000"/>
              </a:solidFill>
            </a:endParaRPr>
          </a:p>
          <a:p>
            <a:pPr lvl="1" fontAlgn="base"/>
            <a:r>
              <a:rPr lang="ko-KR" altLang="en-US"/>
              <a:t>문서에 대한 벡터 표현 방법 </a:t>
            </a:r>
            <a:r>
              <a:rPr lang="en-US" altLang="ko-KR"/>
              <a:t>: Document Term Matrix, TF-IDF</a:t>
            </a:r>
          </a:p>
          <a:p>
            <a:pPr lvl="1" fontAlgn="base"/>
            <a:r>
              <a:rPr lang="en-US" altLang="ko-KR"/>
              <a:t>Pretrained Language Model</a:t>
            </a:r>
            <a:r>
              <a:rPr lang="ko-KR" altLang="en-US"/>
              <a:t>의 시대</a:t>
            </a:r>
            <a:r>
              <a:rPr lang="en-US" altLang="ko-KR"/>
              <a:t>.</a:t>
            </a:r>
            <a:endParaRPr lang="ko-KR" altLang="en-US"/>
          </a:p>
          <a:p>
            <a:pPr fontAlgn="base"/>
            <a:r>
              <a:rPr lang="ko-KR" altLang="en-US"/>
              <a:t>벡터화에신경망을 사용하는 경우 </a:t>
            </a:r>
            <a:r>
              <a:rPr lang="en-US" altLang="ko-KR"/>
              <a:t>(2008 ~ 2018)</a:t>
            </a:r>
          </a:p>
          <a:p>
            <a:pPr lvl="1" fontAlgn="base"/>
            <a:r>
              <a:rPr lang="ko-KR" altLang="en-US">
                <a:solidFill>
                  <a:srgbClr val="C00000"/>
                </a:solidFill>
              </a:rPr>
              <a:t>단어</a:t>
            </a:r>
            <a:r>
              <a:rPr lang="ko-KR" altLang="en-US"/>
              <a:t>에 대한 벡터 표현 방법 </a:t>
            </a:r>
            <a:r>
              <a:rPr lang="en-US" altLang="ko-KR"/>
              <a:t>: </a:t>
            </a:r>
            <a:r>
              <a:rPr lang="ko-KR" altLang="en-US" b="1">
                <a:solidFill>
                  <a:srgbClr val="C00000"/>
                </a:solidFill>
              </a:rPr>
              <a:t>워드 임베딩</a:t>
            </a:r>
            <a:r>
              <a:rPr lang="en-US" altLang="ko-KR" b="1">
                <a:solidFill>
                  <a:srgbClr val="C00000"/>
                </a:solidFill>
              </a:rPr>
              <a:t>(Word2Vec</a:t>
            </a:r>
            <a:r>
              <a:rPr lang="en-US" altLang="ko-KR"/>
              <a:t>, GloVe, FastText, Embedding layer)</a:t>
            </a:r>
          </a:p>
          <a:p>
            <a:pPr lvl="1" fontAlgn="base"/>
            <a:r>
              <a:rPr lang="ko-KR" altLang="en-US"/>
              <a:t>문서에 대한 벡터 표현 방법 </a:t>
            </a:r>
            <a:r>
              <a:rPr lang="en-US" altLang="ko-KR"/>
              <a:t>: Doc2Vec, Sent2Vec</a:t>
            </a:r>
            <a:endParaRPr lang="ko-KR" altLang="en-US"/>
          </a:p>
          <a:p>
            <a:pPr fontAlgn="base"/>
            <a:r>
              <a:rPr lang="ko-KR" altLang="en-US"/>
              <a:t>문맥을 고려한 벡터 표현 방법 </a:t>
            </a:r>
            <a:r>
              <a:rPr lang="en-US" altLang="ko-KR"/>
              <a:t>: ELMo, BERT (2018 - present)</a:t>
            </a:r>
          </a:p>
          <a:p>
            <a:pPr lvl="1" fontAlgn="base"/>
            <a:r>
              <a:rPr lang="en-US" altLang="ko-KR"/>
              <a:t>Pretrained Language Model</a:t>
            </a:r>
            <a:r>
              <a:rPr lang="ko-KR" altLang="en-US"/>
              <a:t>의 시대</a:t>
            </a:r>
          </a:p>
          <a:p>
            <a:endParaRPr lang="ko-KR" altLang="en-US"/>
          </a:p>
        </p:txBody>
      </p:sp>
      <p:sp>
        <p:nvSpPr>
          <p:cNvPr id="4" name="제목 3">
            <a:extLst>
              <a:ext uri="{FF2B5EF4-FFF2-40B4-BE49-F238E27FC236}">
                <a16:creationId xmlns:a16="http://schemas.microsoft.com/office/drawing/2014/main" id="{8DBF8DFA-F593-4430-BBBD-67A25664619B}"/>
              </a:ext>
            </a:extLst>
          </p:cNvPr>
          <p:cNvSpPr>
            <a:spLocks noGrp="1"/>
          </p:cNvSpPr>
          <p:nvPr>
            <p:ph type="title"/>
          </p:nvPr>
        </p:nvSpPr>
        <p:spPr/>
        <p:txBody>
          <a:bodyPr/>
          <a:lstStyle/>
          <a:p>
            <a:r>
              <a:rPr lang="ko-KR" altLang="en-US"/>
              <a:t>벡터화 </a:t>
            </a:r>
            <a:r>
              <a:rPr lang="en-US" altLang="ko-KR"/>
              <a:t>(Vectorization)</a:t>
            </a:r>
            <a:endParaRPr lang="ko-KR" altLang="en-US"/>
          </a:p>
        </p:txBody>
      </p:sp>
    </p:spTree>
    <p:extLst>
      <p:ext uri="{BB962C8B-B14F-4D97-AF65-F5344CB8AC3E}">
        <p14:creationId xmlns:p14="http://schemas.microsoft.com/office/powerpoint/2010/main" val="338458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2" name="내용 개체 틀 1">
            <a:extLst>
              <a:ext uri="{FF2B5EF4-FFF2-40B4-BE49-F238E27FC236}">
                <a16:creationId xmlns:a16="http://schemas.microsoft.com/office/drawing/2014/main" id="{374742AE-B3D5-4D3E-8096-4DD4A6E4C147}"/>
              </a:ext>
            </a:extLst>
          </p:cNvPr>
          <p:cNvSpPr>
            <a:spLocks noGrp="1"/>
          </p:cNvSpPr>
          <p:nvPr>
            <p:ph idx="4294967295"/>
          </p:nvPr>
        </p:nvSpPr>
        <p:spPr>
          <a:xfrm>
            <a:off x="389615" y="844331"/>
            <a:ext cx="11545294" cy="5301738"/>
          </a:xfrm>
        </p:spPr>
        <p:txBody>
          <a:bodyPr/>
          <a:lstStyle/>
          <a:p>
            <a:r>
              <a:rPr lang="ko-KR" altLang="en-US" dirty="0"/>
              <a:t>영어는 표준 토큰화 규칙인 </a:t>
            </a:r>
            <a:r>
              <a:rPr lang="en-US" altLang="ko-KR" dirty="0"/>
              <a:t>Penn Treebank Tokenization</a:t>
            </a:r>
            <a:r>
              <a:rPr lang="ko-KR" altLang="en-US" dirty="0"/>
              <a:t>를 따른다</a:t>
            </a:r>
            <a:r>
              <a:rPr lang="en-US" altLang="ko-KR" dirty="0"/>
              <a:t>. </a:t>
            </a:r>
          </a:p>
          <a:p>
            <a:pPr lvl="1"/>
            <a:r>
              <a:rPr lang="ko-KR" altLang="en-US" dirty="0" err="1">
                <a:solidFill>
                  <a:srgbClr val="0070C0"/>
                </a:solidFill>
                <a:cs typeface="Arial"/>
                <a:sym typeface="Arial"/>
              </a:rPr>
              <a:t>하이푼으로</a:t>
            </a:r>
            <a:r>
              <a:rPr lang="ko-KR" altLang="en-US" dirty="0">
                <a:solidFill>
                  <a:srgbClr val="0070C0"/>
                </a:solidFill>
                <a:cs typeface="Arial"/>
                <a:sym typeface="Arial"/>
              </a:rPr>
              <a:t> 구성된 단어는 하나로 유지한다</a:t>
            </a:r>
            <a:r>
              <a:rPr lang="en-US" altLang="ko-KR" dirty="0">
                <a:solidFill>
                  <a:srgbClr val="0070C0"/>
                </a:solidFill>
                <a:cs typeface="Arial"/>
                <a:sym typeface="Arial"/>
              </a:rPr>
              <a:t>.</a:t>
            </a:r>
          </a:p>
          <a:p>
            <a:pPr lvl="1"/>
            <a:r>
              <a:rPr lang="en-US" altLang="ko-KR" dirty="0">
                <a:solidFill>
                  <a:srgbClr val="0070C0"/>
                </a:solidFill>
                <a:cs typeface="Arial"/>
                <a:sym typeface="Arial"/>
              </a:rPr>
              <a:t>doesn't</a:t>
            </a:r>
            <a:r>
              <a:rPr lang="ko-KR" altLang="en-US" dirty="0">
                <a:solidFill>
                  <a:srgbClr val="0070C0"/>
                </a:solidFill>
                <a:cs typeface="Arial"/>
                <a:sym typeface="Arial"/>
              </a:rPr>
              <a:t>와 같이 아포스트로피로 </a:t>
            </a:r>
            <a:r>
              <a:rPr lang="en-US" altLang="ko-KR" dirty="0">
                <a:solidFill>
                  <a:srgbClr val="0070C0"/>
                </a:solidFill>
                <a:cs typeface="Arial"/>
                <a:sym typeface="Arial"/>
              </a:rPr>
              <a:t>'</a:t>
            </a:r>
            <a:r>
              <a:rPr lang="ko-KR" altLang="en-US" dirty="0">
                <a:solidFill>
                  <a:srgbClr val="0070C0"/>
                </a:solidFill>
                <a:cs typeface="Arial"/>
                <a:sym typeface="Arial"/>
              </a:rPr>
              <a:t>접어</a:t>
            </a:r>
            <a:r>
              <a:rPr lang="en-US" altLang="ko-KR" dirty="0">
                <a:solidFill>
                  <a:srgbClr val="0070C0"/>
                </a:solidFill>
                <a:cs typeface="Arial"/>
                <a:sym typeface="Arial"/>
              </a:rPr>
              <a:t>'</a:t>
            </a:r>
            <a:r>
              <a:rPr lang="ko-KR" altLang="en-US" dirty="0">
                <a:solidFill>
                  <a:srgbClr val="0070C0"/>
                </a:solidFill>
                <a:cs typeface="Arial"/>
                <a:sym typeface="Arial"/>
              </a:rPr>
              <a:t>가 함께하는 단어는 분리해준다</a:t>
            </a:r>
            <a:r>
              <a:rPr lang="en-US" altLang="ko-KR" dirty="0">
                <a:solidFill>
                  <a:srgbClr val="0070C0"/>
                </a:solidFill>
                <a:cs typeface="Arial"/>
                <a:sym typeface="Arial"/>
              </a:rPr>
              <a:t>.</a:t>
            </a:r>
            <a:endParaRPr lang="ko-KR" altLang="en-US" dirty="0"/>
          </a:p>
        </p:txBody>
      </p:sp>
      <p:sp>
        <p:nvSpPr>
          <p:cNvPr id="320" name="Google Shape;320;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spcBef>
                <a:spcPts val="0"/>
              </a:spcBef>
              <a:buClr>
                <a:schemeClr val="lt1"/>
              </a:buClr>
              <a:buSzPts val="3600"/>
            </a:pPr>
            <a:r>
              <a:rPr lang="ko-KR" altLang="en-US"/>
              <a:t>영어 단어 토큰화의 표준 규칙 </a:t>
            </a:r>
            <a:endParaRPr b="1"/>
          </a:p>
        </p:txBody>
      </p:sp>
      <p:grpSp>
        <p:nvGrpSpPr>
          <p:cNvPr id="3" name="그룹 2">
            <a:extLst>
              <a:ext uri="{FF2B5EF4-FFF2-40B4-BE49-F238E27FC236}">
                <a16:creationId xmlns:a16="http://schemas.microsoft.com/office/drawing/2014/main" id="{D0D82483-ED6E-4251-BC23-7F799A767826}"/>
              </a:ext>
            </a:extLst>
          </p:cNvPr>
          <p:cNvGrpSpPr/>
          <p:nvPr/>
        </p:nvGrpSpPr>
        <p:grpSpPr>
          <a:xfrm>
            <a:off x="1228177" y="2183823"/>
            <a:ext cx="8771292" cy="2622754"/>
            <a:chOff x="1568944" y="3285635"/>
            <a:chExt cx="8771292" cy="2622754"/>
          </a:xfrm>
        </p:grpSpPr>
        <p:sp>
          <p:nvSpPr>
            <p:cNvPr id="324" name="Google Shape;324;p20"/>
            <p:cNvSpPr txBox="1"/>
            <p:nvPr/>
          </p:nvSpPr>
          <p:spPr>
            <a:xfrm>
              <a:off x="1568944" y="3285635"/>
              <a:ext cx="877129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Starting a </a:t>
              </a:r>
              <a:r>
                <a:rPr lang="en-US" sz="1800" dirty="0">
                  <a:solidFill>
                    <a:srgbClr val="C00000"/>
                  </a:solidFill>
                  <a:latin typeface="Arial"/>
                  <a:ea typeface="Arial"/>
                  <a:cs typeface="Arial"/>
                  <a:sym typeface="Arial"/>
                </a:rPr>
                <a:t>home-based</a:t>
              </a:r>
              <a:r>
                <a:rPr lang="en-US" sz="1800" dirty="0">
                  <a:solidFill>
                    <a:schemeClr val="dk1"/>
                  </a:solidFill>
                  <a:latin typeface="Arial"/>
                  <a:ea typeface="Arial"/>
                  <a:cs typeface="Arial"/>
                  <a:sym typeface="Arial"/>
                </a:rPr>
                <a:t> restaurant may be an ideal. it </a:t>
              </a:r>
              <a:r>
                <a:rPr lang="en-US" sz="1800" dirty="0">
                  <a:solidFill>
                    <a:srgbClr val="C00000"/>
                  </a:solidFill>
                  <a:latin typeface="Arial"/>
                  <a:ea typeface="Arial"/>
                  <a:cs typeface="Arial"/>
                  <a:sym typeface="Arial"/>
                </a:rPr>
                <a:t>doesn't</a:t>
              </a:r>
              <a:r>
                <a:rPr lang="en-US" sz="1800" dirty="0">
                  <a:solidFill>
                    <a:schemeClr val="dk1"/>
                  </a:solidFill>
                  <a:latin typeface="Arial"/>
                  <a:ea typeface="Arial"/>
                  <a:cs typeface="Arial"/>
                  <a:sym typeface="Arial"/>
                </a:rPr>
                <a:t> have a food chain or restaurant of their own.</a:t>
              </a:r>
              <a:endParaRPr dirty="0"/>
            </a:p>
          </p:txBody>
        </p:sp>
        <p:sp>
          <p:nvSpPr>
            <p:cNvPr id="325" name="Google Shape;325;p20"/>
            <p:cNvSpPr/>
            <p:nvPr/>
          </p:nvSpPr>
          <p:spPr>
            <a:xfrm rot="5400000">
              <a:off x="5537928" y="4317043"/>
              <a:ext cx="626934" cy="511629"/>
            </a:xfrm>
            <a:prstGeom prst="rightArrow">
              <a:avLst>
                <a:gd name="adj1" fmla="val 50000"/>
                <a:gd name="adj2" fmla="val 50000"/>
              </a:avLst>
            </a:prstGeom>
            <a:solidFill>
              <a:schemeClr val="accent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20"/>
            <p:cNvSpPr txBox="1"/>
            <p:nvPr/>
          </p:nvSpPr>
          <p:spPr>
            <a:xfrm>
              <a:off x="1568944" y="5262058"/>
              <a:ext cx="877129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['Starting', 'a', </a:t>
              </a:r>
              <a:r>
                <a:rPr lang="en-US" sz="1800" dirty="0">
                  <a:solidFill>
                    <a:srgbClr val="C00000"/>
                  </a:solidFill>
                  <a:latin typeface="Arial"/>
                  <a:ea typeface="Arial"/>
                  <a:cs typeface="Arial"/>
                  <a:sym typeface="Arial"/>
                </a:rPr>
                <a:t>'home-based'</a:t>
              </a:r>
              <a:r>
                <a:rPr lang="en-US" sz="1800" dirty="0">
                  <a:solidFill>
                    <a:schemeClr val="dk1"/>
                  </a:solidFill>
                  <a:latin typeface="Arial"/>
                  <a:ea typeface="Arial"/>
                  <a:cs typeface="Arial"/>
                  <a:sym typeface="Arial"/>
                </a:rPr>
                <a:t>, 'restaurant', 'may', 'be', 'an', 'ideal.', 'it', </a:t>
              </a:r>
              <a:r>
                <a:rPr lang="en-US" sz="1800" dirty="0">
                  <a:solidFill>
                    <a:srgbClr val="C00000"/>
                  </a:solidFill>
                  <a:latin typeface="Arial"/>
                  <a:ea typeface="Arial"/>
                  <a:cs typeface="Arial"/>
                  <a:sym typeface="Arial"/>
                </a:rPr>
                <a:t>'does'</a:t>
              </a:r>
              <a:r>
                <a:rPr lang="en-US" sz="1800" dirty="0">
                  <a:solidFill>
                    <a:schemeClr val="dk1"/>
                  </a:solidFill>
                  <a:latin typeface="Arial"/>
                  <a:ea typeface="Arial"/>
                  <a:cs typeface="Arial"/>
                  <a:sym typeface="Arial"/>
                </a:rPr>
                <a:t>, </a:t>
              </a:r>
              <a:r>
                <a:rPr lang="en-US" sz="1800" dirty="0">
                  <a:solidFill>
                    <a:srgbClr val="C00000"/>
                  </a:solidFill>
                  <a:latin typeface="Arial"/>
                  <a:ea typeface="Arial"/>
                  <a:cs typeface="Arial"/>
                  <a:sym typeface="Arial"/>
                </a:rPr>
                <a:t>"</a:t>
              </a:r>
              <a:r>
                <a:rPr lang="en-US" sz="1800" dirty="0" err="1">
                  <a:solidFill>
                    <a:srgbClr val="C00000"/>
                  </a:solidFill>
                  <a:latin typeface="Arial"/>
                  <a:ea typeface="Arial"/>
                  <a:cs typeface="Arial"/>
                  <a:sym typeface="Arial"/>
                </a:rPr>
                <a:t>n't</a:t>
              </a:r>
              <a:r>
                <a:rPr lang="en-US" sz="1800" dirty="0">
                  <a:solidFill>
                    <a:srgbClr val="C00000"/>
                  </a:solidFill>
                  <a:latin typeface="Arial"/>
                  <a:ea typeface="Arial"/>
                  <a:cs typeface="Arial"/>
                  <a:sym typeface="Arial"/>
                </a:rPr>
                <a:t>"</a:t>
              </a:r>
              <a:r>
                <a:rPr lang="en-US" sz="1800" dirty="0">
                  <a:solidFill>
                    <a:schemeClr val="dk1"/>
                  </a:solidFill>
                  <a:latin typeface="Arial"/>
                  <a:ea typeface="Arial"/>
                  <a:cs typeface="Arial"/>
                  <a:sym typeface="Arial"/>
                </a:rPr>
                <a:t>, 'have', 'a', 'food', 'chain', 'or', 'restaurant', 'of', 'their', 'own', '.']</a:t>
              </a:r>
              <a:endParaRPr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4294967295"/>
          </p:nvPr>
        </p:nvSpPr>
        <p:spPr>
          <a:xfrm>
            <a:off x="389614" y="844331"/>
            <a:ext cx="11545294" cy="5301738"/>
          </a:xfrm>
        </p:spPr>
        <p:txBody>
          <a:bodyPr>
            <a:noAutofit/>
          </a:bodyPr>
          <a:lstStyle/>
          <a:p>
            <a:r>
              <a:rPr lang="ko-KR" altLang="en-US" b="1"/>
              <a:t>원</a:t>
            </a:r>
            <a:r>
              <a:rPr lang="en-US" altLang="ko-KR" b="1"/>
              <a:t>-</a:t>
            </a:r>
            <a:r>
              <a:rPr lang="ko-KR" altLang="en-US" b="1"/>
              <a:t>핫 인코딩</a:t>
            </a:r>
            <a:r>
              <a:rPr lang="ko-KR" altLang="en-US"/>
              <a:t>은 전체 단어 집합의 크기를 벡터의 차원으로 가진다</a:t>
            </a:r>
            <a:r>
              <a:rPr lang="en-US" altLang="ko-KR"/>
              <a:t>.•</a:t>
            </a:r>
          </a:p>
          <a:p>
            <a:pPr lvl="1"/>
            <a:r>
              <a:rPr lang="ko-KR" altLang="en-US"/>
              <a:t>중복은 카운트하지 않은 단어들의 집합이다</a:t>
            </a:r>
            <a:r>
              <a:rPr lang="en-US" altLang="ko-KR"/>
              <a:t>. </a:t>
            </a:r>
            <a:endParaRPr lang="ko-KR" altLang="en-US"/>
          </a:p>
          <a:p>
            <a:pPr lvl="1"/>
            <a:r>
              <a:rPr lang="ko-KR" altLang="en-US"/>
              <a:t>각 단어에 고유한 정수 인덱스를부여하고</a:t>
            </a:r>
            <a:r>
              <a:rPr lang="en-US" altLang="ko-KR"/>
              <a:t>, </a:t>
            </a:r>
            <a:r>
              <a:rPr lang="ko-KR" altLang="en-US"/>
              <a:t>해당 인덱스의 원소는 </a:t>
            </a:r>
            <a:r>
              <a:rPr lang="en-US" altLang="ko-KR"/>
              <a:t>1, </a:t>
            </a:r>
            <a:r>
              <a:rPr lang="ko-KR" altLang="en-US"/>
              <a:t>나머지 원소는 </a:t>
            </a:r>
            <a:r>
              <a:rPr lang="en-US" altLang="ko-KR"/>
              <a:t>0</a:t>
            </a:r>
            <a:r>
              <a:rPr lang="ko-KR" altLang="en-US"/>
              <a:t>을 가지는 벡터로 만든다</a:t>
            </a:r>
            <a:r>
              <a:rPr lang="en-US" altLang="ko-KR"/>
              <a:t>.</a:t>
            </a:r>
          </a:p>
        </p:txBody>
      </p:sp>
      <p:sp>
        <p:nvSpPr>
          <p:cNvPr id="3" name="제목 2"/>
          <p:cNvSpPr>
            <a:spLocks noGrp="1"/>
          </p:cNvSpPr>
          <p:nvPr>
            <p:ph type="title"/>
          </p:nvPr>
        </p:nvSpPr>
        <p:spPr/>
        <p:txBody>
          <a:bodyPr/>
          <a:lstStyle/>
          <a:p>
            <a:r>
              <a:rPr lang="en-US" altLang="ko-KR" b="1"/>
              <a:t>Vectorization : Word Embedding</a:t>
            </a:r>
            <a:endParaRPr lang="ko-KR" altLang="en-US"/>
          </a:p>
        </p:txBody>
      </p:sp>
      <p:sp>
        <p:nvSpPr>
          <p:cNvPr id="16" name="오른쪽 화살표 15"/>
          <p:cNvSpPr/>
          <p:nvPr/>
        </p:nvSpPr>
        <p:spPr>
          <a:xfrm>
            <a:off x="4690700" y="2771627"/>
            <a:ext cx="1301992" cy="69166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poqa Han Sans Neo Medium" pitchFamily="2" charset="-127"/>
              <a:ea typeface="Spoqa Han Sans Neo Medium" pitchFamily="2" charset="-127"/>
            </a:endParaRPr>
          </a:p>
        </p:txBody>
      </p:sp>
      <p:grpSp>
        <p:nvGrpSpPr>
          <p:cNvPr id="17" name="그룹 16"/>
          <p:cNvGrpSpPr/>
          <p:nvPr/>
        </p:nvGrpSpPr>
        <p:grpSpPr>
          <a:xfrm>
            <a:off x="586000" y="2690236"/>
            <a:ext cx="4872927" cy="773053"/>
            <a:chOff x="328687" y="5432088"/>
            <a:chExt cx="5677414" cy="1653197"/>
          </a:xfrm>
        </p:grpSpPr>
        <p:sp>
          <p:nvSpPr>
            <p:cNvPr id="19" name="모서리가 둥근 직사각형 18"/>
            <p:cNvSpPr/>
            <p:nvPr/>
          </p:nvSpPr>
          <p:spPr>
            <a:xfrm>
              <a:off x="328687" y="5432088"/>
              <a:ext cx="5540829" cy="165319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poqa Han Sans Neo Medium" pitchFamily="2" charset="-127"/>
                <a:ea typeface="Spoqa Han Sans Neo Medium" pitchFamily="2" charset="-127"/>
              </a:endParaRPr>
            </a:p>
          </p:txBody>
        </p:sp>
        <p:sp>
          <p:nvSpPr>
            <p:cNvPr id="23" name="TextBox 22"/>
            <p:cNvSpPr txBox="1"/>
            <p:nvPr/>
          </p:nvSpPr>
          <p:spPr>
            <a:xfrm>
              <a:off x="828658" y="5772317"/>
              <a:ext cx="5177443" cy="789828"/>
            </a:xfrm>
            <a:prstGeom prst="rect">
              <a:avLst/>
            </a:prstGeom>
            <a:noFill/>
          </p:spPr>
          <p:txBody>
            <a:bodyPr wrap="square" rtlCol="0">
              <a:spAutoFit/>
            </a:bodyPr>
            <a:lstStyle/>
            <a:p>
              <a:r>
                <a:rPr lang="en-US" altLang="ko-KR">
                  <a:latin typeface="Spoqa Han Sans Neo Medium" pitchFamily="2" charset="-127"/>
                  <a:ea typeface="Spoqa Han Sans Neo Medium" pitchFamily="2" charset="-127"/>
                </a:rPr>
                <a:t>[‘his', ‘teacher', 'kept', ‘a', ‘secret', ‘.’]</a:t>
              </a:r>
            </a:p>
          </p:txBody>
        </p:sp>
      </p:grpSp>
      <p:sp>
        <p:nvSpPr>
          <p:cNvPr id="26" name="TextBox 25"/>
          <p:cNvSpPr txBox="1"/>
          <p:nvPr/>
        </p:nvSpPr>
        <p:spPr>
          <a:xfrm>
            <a:off x="2209174" y="2256481"/>
            <a:ext cx="1509347" cy="369332"/>
          </a:xfrm>
          <a:prstGeom prst="rect">
            <a:avLst/>
          </a:prstGeom>
          <a:noFill/>
        </p:spPr>
        <p:txBody>
          <a:bodyPr wrap="square" rtlCol="0">
            <a:spAutoFit/>
          </a:bodyPr>
          <a:lstStyle/>
          <a:p>
            <a:r>
              <a:rPr lang="ko-KR" altLang="en-US" b="1">
                <a:solidFill>
                  <a:srgbClr val="C00000"/>
                </a:solidFill>
                <a:latin typeface="Spoqa Han Sans Neo Medium" pitchFamily="2" charset="-127"/>
                <a:ea typeface="Spoqa Han Sans Neo Medium" pitchFamily="2" charset="-127"/>
              </a:rPr>
              <a:t>입력된 문장</a:t>
            </a:r>
          </a:p>
        </p:txBody>
      </p:sp>
      <p:grpSp>
        <p:nvGrpSpPr>
          <p:cNvPr id="32" name="그룹 31"/>
          <p:cNvGrpSpPr/>
          <p:nvPr/>
        </p:nvGrpSpPr>
        <p:grpSpPr>
          <a:xfrm>
            <a:off x="7379885" y="4849266"/>
            <a:ext cx="3007072" cy="499041"/>
            <a:chOff x="328687" y="5507298"/>
            <a:chExt cx="5540830" cy="1067214"/>
          </a:xfrm>
        </p:grpSpPr>
        <p:sp>
          <p:nvSpPr>
            <p:cNvPr id="33" name="모서리가 둥근 직사각형 32"/>
            <p:cNvSpPr/>
            <p:nvPr/>
          </p:nvSpPr>
          <p:spPr>
            <a:xfrm>
              <a:off x="328687" y="5507298"/>
              <a:ext cx="5540828" cy="1067214"/>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poqa Han Sans Neo Medium" pitchFamily="2" charset="-127"/>
                <a:ea typeface="Spoqa Han Sans Neo Medium" pitchFamily="2" charset="-127"/>
              </a:endParaRPr>
            </a:p>
          </p:txBody>
        </p:sp>
        <p:sp>
          <p:nvSpPr>
            <p:cNvPr id="34" name="TextBox 33"/>
            <p:cNvSpPr txBox="1"/>
            <p:nvPr/>
          </p:nvSpPr>
          <p:spPr>
            <a:xfrm>
              <a:off x="692073" y="5596541"/>
              <a:ext cx="5177444" cy="789828"/>
            </a:xfrm>
            <a:prstGeom prst="rect">
              <a:avLst/>
            </a:prstGeom>
            <a:noFill/>
          </p:spPr>
          <p:txBody>
            <a:bodyPr wrap="square" rtlCol="0">
              <a:spAutoFit/>
            </a:bodyPr>
            <a:lstStyle/>
            <a:p>
              <a:r>
                <a:rPr lang="en-US" altLang="ko-KR">
                  <a:latin typeface="Spoqa Han Sans Neo Medium" pitchFamily="2" charset="-127"/>
                  <a:ea typeface="Spoqa Han Sans Neo Medium" pitchFamily="2" charset="-127"/>
                </a:rPr>
                <a:t>[‘1', ‘18’, ‘3', ‘6', ‘11', ‘9’]</a:t>
              </a:r>
            </a:p>
          </p:txBody>
        </p:sp>
      </p:grpSp>
      <p:sp>
        <p:nvSpPr>
          <p:cNvPr id="35" name="오른쪽 화살표 34"/>
          <p:cNvSpPr/>
          <p:nvPr/>
        </p:nvSpPr>
        <p:spPr>
          <a:xfrm rot="5400000">
            <a:off x="8146122" y="3806192"/>
            <a:ext cx="1301992" cy="69166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poqa Han Sans Neo Medium" pitchFamily="2" charset="-127"/>
              <a:ea typeface="Spoqa Han Sans Neo Medium" pitchFamily="2" charset="-127"/>
            </a:endParaRPr>
          </a:p>
        </p:txBody>
      </p:sp>
      <p:grpSp>
        <p:nvGrpSpPr>
          <p:cNvPr id="28" name="그룹 27"/>
          <p:cNvGrpSpPr/>
          <p:nvPr/>
        </p:nvGrpSpPr>
        <p:grpSpPr>
          <a:xfrm>
            <a:off x="6474067" y="2158567"/>
            <a:ext cx="4481981" cy="2077534"/>
            <a:chOff x="711342" y="5586396"/>
            <a:chExt cx="10234454" cy="1628207"/>
          </a:xfrm>
        </p:grpSpPr>
        <p:sp>
          <p:nvSpPr>
            <p:cNvPr id="29" name="모서리가 둥근 직사각형 28"/>
            <p:cNvSpPr/>
            <p:nvPr/>
          </p:nvSpPr>
          <p:spPr>
            <a:xfrm>
              <a:off x="711342" y="5586396"/>
              <a:ext cx="10234454" cy="162820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poqa Han Sans Neo Medium" pitchFamily="2" charset="-127"/>
                <a:ea typeface="Spoqa Han Sans Neo Medium" pitchFamily="2" charset="-127"/>
              </a:endParaRPr>
            </a:p>
          </p:txBody>
        </p:sp>
        <p:sp>
          <p:nvSpPr>
            <p:cNvPr id="30" name="TextBox 29"/>
            <p:cNvSpPr txBox="1"/>
            <p:nvPr/>
          </p:nvSpPr>
          <p:spPr>
            <a:xfrm>
              <a:off x="949777" y="5737275"/>
              <a:ext cx="9718224" cy="1374902"/>
            </a:xfrm>
            <a:prstGeom prst="rect">
              <a:avLst/>
            </a:prstGeom>
            <a:noFill/>
          </p:spPr>
          <p:txBody>
            <a:bodyPr wrap="square" rtlCol="0">
              <a:spAutoFit/>
            </a:bodyPr>
            <a:lstStyle/>
            <a:p>
              <a:r>
                <a:rPr lang="en-US" altLang="ko-KR">
                  <a:latin typeface="Spoqa Han Sans Neo Medium" pitchFamily="2" charset="-127"/>
                  <a:ea typeface="Spoqa Han Sans Neo Medium" pitchFamily="2" charset="-127"/>
                </a:rPr>
                <a:t>{‘his’ : 1, ‘barber’ : 2, ‘kept’ : 3,</a:t>
              </a:r>
            </a:p>
            <a:p>
              <a:r>
                <a:rPr lang="en-US" altLang="ko-KR">
                  <a:latin typeface="Spoqa Han Sans Neo Medium" pitchFamily="2" charset="-127"/>
                  <a:ea typeface="Spoqa Han Sans Neo Medium" pitchFamily="2" charset="-127"/>
                </a:rPr>
                <a:t>‘word’ : 4, ‘but’ : 5, ‘a’ : 6, ‘keeping’ : 7, ‘such’ : 8, ‘.’ : 9, ‘huge’ : 10, ‘secret’ : 11, ‘to’ : 12, ‘himself’ : 13, ‘was’ : 14, ‘driving’ : 15, ‘him’ : 16, ‘crazy’ : 17 </a:t>
              </a:r>
            </a:p>
            <a:p>
              <a:r>
                <a:rPr lang="en-US" altLang="ko-KR">
                  <a:latin typeface="Spoqa Han Sans Neo Medium" pitchFamily="2" charset="-127"/>
                  <a:ea typeface="Spoqa Han Sans Neo Medium" pitchFamily="2" charset="-127"/>
                </a:rPr>
                <a:t>‘</a:t>
              </a:r>
              <a:r>
                <a:rPr lang="en-US" altLang="ko-KR" err="1">
                  <a:latin typeface="Spoqa Han Sans Neo Medium" pitchFamily="2" charset="-127"/>
                  <a:ea typeface="Spoqa Han Sans Neo Medium" pitchFamily="2" charset="-127"/>
                </a:rPr>
                <a:t>unk</a:t>
              </a:r>
              <a:r>
                <a:rPr lang="en-US" altLang="ko-KR">
                  <a:latin typeface="Spoqa Han Sans Neo Medium" pitchFamily="2" charset="-127"/>
                  <a:ea typeface="Spoqa Han Sans Neo Medium" pitchFamily="2" charset="-127"/>
                </a:rPr>
                <a:t>’ : 18,</a:t>
              </a:r>
              <a:r>
                <a:rPr lang="en-US" altLang="ko-KR">
                  <a:solidFill>
                    <a:srgbClr val="FF0000"/>
                  </a:solidFill>
                  <a:latin typeface="Spoqa Han Sans Neo Medium" pitchFamily="2" charset="-127"/>
                  <a:ea typeface="Spoqa Han Sans Neo Medium" pitchFamily="2" charset="-127"/>
                </a:rPr>
                <a:t> </a:t>
              </a:r>
              <a:r>
                <a:rPr lang="en-US" altLang="ko-KR">
                  <a:latin typeface="Spoqa Han Sans Neo Medium" pitchFamily="2" charset="-127"/>
                  <a:ea typeface="Spoqa Han Sans Neo Medium" pitchFamily="2" charset="-127"/>
                </a:rPr>
                <a:t>‘pad’ : 0}</a:t>
              </a:r>
              <a:endParaRPr lang="ko-KR" altLang="en-US">
                <a:latin typeface="Spoqa Han Sans Neo Medium" pitchFamily="2" charset="-127"/>
                <a:ea typeface="Spoqa Han Sans Neo Medium" pitchFamily="2" charset="-127"/>
              </a:endParaRPr>
            </a:p>
          </p:txBody>
        </p:sp>
      </p:grpSp>
      <p:sp>
        <p:nvSpPr>
          <p:cNvPr id="36" name="오른쪽 화살표 35"/>
          <p:cNvSpPr/>
          <p:nvPr/>
        </p:nvSpPr>
        <p:spPr>
          <a:xfrm rot="10800000">
            <a:off x="4812116" y="4752955"/>
            <a:ext cx="2375531" cy="69166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poqa Han Sans Neo Medium" pitchFamily="2" charset="-127"/>
              <a:ea typeface="Spoqa Han Sans Neo Medium" pitchFamily="2" charset="-127"/>
            </a:endParaRPr>
          </a:p>
        </p:txBody>
      </p:sp>
      <p:sp>
        <p:nvSpPr>
          <p:cNvPr id="46" name="TextBox 45"/>
          <p:cNvSpPr txBox="1"/>
          <p:nvPr/>
        </p:nvSpPr>
        <p:spPr>
          <a:xfrm>
            <a:off x="2185728" y="3622384"/>
            <a:ext cx="1509347" cy="369332"/>
          </a:xfrm>
          <a:prstGeom prst="rect">
            <a:avLst/>
          </a:prstGeom>
          <a:noFill/>
        </p:spPr>
        <p:txBody>
          <a:bodyPr wrap="square" rtlCol="0">
            <a:spAutoFit/>
          </a:bodyPr>
          <a:lstStyle/>
          <a:p>
            <a:r>
              <a:rPr lang="ko-KR" altLang="en-US" b="1">
                <a:solidFill>
                  <a:srgbClr val="C00000"/>
                </a:solidFill>
                <a:latin typeface="Spoqa Han Sans Neo Medium" pitchFamily="2" charset="-127"/>
                <a:ea typeface="Spoqa Han Sans Neo Medium" pitchFamily="2" charset="-127"/>
              </a:rPr>
              <a:t>워드 </a:t>
            </a:r>
            <a:r>
              <a:rPr lang="ko-KR" altLang="en-US" b="1" err="1">
                <a:solidFill>
                  <a:srgbClr val="C00000"/>
                </a:solidFill>
                <a:latin typeface="Spoqa Han Sans Neo Medium" pitchFamily="2" charset="-127"/>
                <a:ea typeface="Spoqa Han Sans Neo Medium" pitchFamily="2" charset="-127"/>
              </a:rPr>
              <a:t>임베딩</a:t>
            </a:r>
            <a:r>
              <a:rPr lang="en-US" altLang="ko-KR" b="1">
                <a:solidFill>
                  <a:srgbClr val="C00000"/>
                </a:solidFill>
                <a:latin typeface="Spoqa Han Sans Neo Medium" pitchFamily="2" charset="-127"/>
                <a:ea typeface="Spoqa Han Sans Neo Medium" pitchFamily="2" charset="-127"/>
              </a:rPr>
              <a:t>.</a:t>
            </a:r>
            <a:endParaRPr lang="ko-KR" altLang="en-US" b="1">
              <a:solidFill>
                <a:srgbClr val="C00000"/>
              </a:solidFill>
              <a:latin typeface="Spoqa Han Sans Neo Medium" pitchFamily="2" charset="-127"/>
              <a:ea typeface="Spoqa Han Sans Neo Medium" pitchFamily="2" charset="-127"/>
            </a:endParaRPr>
          </a:p>
        </p:txBody>
      </p:sp>
      <p:sp>
        <p:nvSpPr>
          <p:cNvPr id="48" name="TextBox 47"/>
          <p:cNvSpPr txBox="1"/>
          <p:nvPr/>
        </p:nvSpPr>
        <p:spPr>
          <a:xfrm>
            <a:off x="586000" y="5848737"/>
            <a:ext cx="9931583" cy="369332"/>
          </a:xfrm>
          <a:prstGeom prst="rect">
            <a:avLst/>
          </a:prstGeom>
          <a:noFill/>
        </p:spPr>
        <p:txBody>
          <a:bodyPr wrap="square" rtlCol="0">
            <a:spAutoFit/>
          </a:bodyPr>
          <a:lstStyle/>
          <a:p>
            <a:r>
              <a:rPr lang="ko-KR" altLang="en-US" b="1">
                <a:solidFill>
                  <a:srgbClr val="0070C0"/>
                </a:solidFill>
                <a:latin typeface="나눔스퀘어" panose="020B0600000101010101" pitchFamily="50" charset="-127"/>
                <a:ea typeface="나눔스퀘어" panose="020B0600000101010101" pitchFamily="50" charset="-127"/>
              </a:rPr>
              <a:t>벡터의 차원이 단어 집합의 크기가 아니다</a:t>
            </a:r>
            <a:r>
              <a:rPr lang="en-US" altLang="ko-KR" b="1">
                <a:solidFill>
                  <a:srgbClr val="0070C0"/>
                </a:solidFill>
                <a:latin typeface="나눔스퀘어" panose="020B0600000101010101" pitchFamily="50" charset="-127"/>
                <a:ea typeface="나눔스퀘어" panose="020B0600000101010101" pitchFamily="50" charset="-127"/>
              </a:rPr>
              <a:t>. </a:t>
            </a:r>
            <a:r>
              <a:rPr lang="en-US" altLang="ko-KR" b="1">
                <a:solidFill>
                  <a:srgbClr val="C00000"/>
                </a:solidFill>
                <a:latin typeface="나눔스퀘어" panose="020B0600000101010101" pitchFamily="50" charset="-127"/>
                <a:ea typeface="나눔스퀘어" panose="020B0600000101010101" pitchFamily="50" charset="-127"/>
              </a:rPr>
              <a:t>0</a:t>
            </a:r>
            <a:r>
              <a:rPr lang="ko-KR" altLang="en-US" b="1">
                <a:solidFill>
                  <a:srgbClr val="C00000"/>
                </a:solidFill>
                <a:latin typeface="나눔스퀘어" panose="020B0600000101010101" pitchFamily="50" charset="-127"/>
                <a:ea typeface="나눔스퀘어" panose="020B0600000101010101" pitchFamily="50" charset="-127"/>
              </a:rPr>
              <a:t>과 </a:t>
            </a:r>
            <a:r>
              <a:rPr lang="en-US" altLang="ko-KR" b="1">
                <a:solidFill>
                  <a:srgbClr val="C00000"/>
                </a:solidFill>
                <a:latin typeface="나눔스퀘어" panose="020B0600000101010101" pitchFamily="50" charset="-127"/>
                <a:ea typeface="나눔스퀘어" panose="020B0600000101010101" pitchFamily="50" charset="-127"/>
              </a:rPr>
              <a:t>1</a:t>
            </a:r>
            <a:r>
              <a:rPr lang="ko-KR" altLang="en-US" b="1">
                <a:solidFill>
                  <a:srgbClr val="C00000"/>
                </a:solidFill>
                <a:latin typeface="나눔스퀘어" panose="020B0600000101010101" pitchFamily="50" charset="-127"/>
                <a:ea typeface="나눔스퀘어" panose="020B0600000101010101" pitchFamily="50" charset="-127"/>
              </a:rPr>
              <a:t>의 조합이 아닌 각 원소는 </a:t>
            </a:r>
            <a:r>
              <a:rPr lang="ko-KR" altLang="en-US" b="1" err="1">
                <a:solidFill>
                  <a:srgbClr val="C00000"/>
                </a:solidFill>
                <a:latin typeface="나눔스퀘어" panose="020B0600000101010101" pitchFamily="50" charset="-127"/>
                <a:ea typeface="나눔스퀘어" panose="020B0600000101010101" pitchFamily="50" charset="-127"/>
              </a:rPr>
              <a:t>실수값을</a:t>
            </a:r>
            <a:r>
              <a:rPr lang="ko-KR" altLang="en-US" b="1">
                <a:solidFill>
                  <a:srgbClr val="C00000"/>
                </a:solidFill>
                <a:latin typeface="나눔스퀘어" panose="020B0600000101010101" pitchFamily="50" charset="-127"/>
                <a:ea typeface="나눔스퀘어" panose="020B0600000101010101" pitchFamily="50" charset="-127"/>
              </a:rPr>
              <a:t> 가진다</a:t>
            </a:r>
            <a:r>
              <a:rPr lang="en-US" altLang="ko-KR" b="1">
                <a:solidFill>
                  <a:srgbClr val="C00000"/>
                </a:solidFill>
                <a:latin typeface="나눔스퀘어" panose="020B0600000101010101" pitchFamily="50" charset="-127"/>
                <a:ea typeface="나눔스퀘어" panose="020B0600000101010101" pitchFamily="50" charset="-127"/>
              </a:rPr>
              <a:t>.</a:t>
            </a:r>
            <a:endParaRPr lang="ko-KR" altLang="en-US" b="1">
              <a:solidFill>
                <a:srgbClr val="C00000"/>
              </a:solidFill>
              <a:latin typeface="나눔스퀘어" panose="020B0600000101010101" pitchFamily="50" charset="-127"/>
              <a:ea typeface="나눔스퀘어" panose="020B0600000101010101" pitchFamily="50" charset="-127"/>
            </a:endParaRPr>
          </a:p>
        </p:txBody>
      </p:sp>
      <p:graphicFrame>
        <p:nvGraphicFramePr>
          <p:cNvPr id="24" name="표 23"/>
          <p:cNvGraphicFramePr>
            <a:graphicFrameLocks noGrp="1"/>
          </p:cNvGraphicFramePr>
          <p:nvPr>
            <p:extLst/>
          </p:nvPr>
        </p:nvGraphicFramePr>
        <p:xfrm>
          <a:off x="1560927" y="4083406"/>
          <a:ext cx="2682827" cy="213360"/>
        </p:xfrm>
        <a:graphic>
          <a:graphicData uri="http://schemas.openxmlformats.org/drawingml/2006/table">
            <a:tbl>
              <a:tblPr firstRow="1" bandRow="1">
                <a:tableStyleId>{5C22544A-7EE6-4342-B048-85BDC9FD1C3A}</a:tableStyleId>
              </a:tblPr>
              <a:tblGrid>
                <a:gridCol w="383261">
                  <a:extLst>
                    <a:ext uri="{9D8B030D-6E8A-4147-A177-3AD203B41FA5}">
                      <a16:colId xmlns:a16="http://schemas.microsoft.com/office/drawing/2014/main" val="20000"/>
                    </a:ext>
                  </a:extLst>
                </a:gridCol>
                <a:gridCol w="383261">
                  <a:extLst>
                    <a:ext uri="{9D8B030D-6E8A-4147-A177-3AD203B41FA5}">
                      <a16:colId xmlns:a16="http://schemas.microsoft.com/office/drawing/2014/main" val="20001"/>
                    </a:ext>
                  </a:extLst>
                </a:gridCol>
                <a:gridCol w="383261">
                  <a:extLst>
                    <a:ext uri="{9D8B030D-6E8A-4147-A177-3AD203B41FA5}">
                      <a16:colId xmlns:a16="http://schemas.microsoft.com/office/drawing/2014/main" val="20002"/>
                    </a:ext>
                  </a:extLst>
                </a:gridCol>
                <a:gridCol w="383261">
                  <a:extLst>
                    <a:ext uri="{9D8B030D-6E8A-4147-A177-3AD203B41FA5}">
                      <a16:colId xmlns:a16="http://schemas.microsoft.com/office/drawing/2014/main" val="20003"/>
                    </a:ext>
                  </a:extLst>
                </a:gridCol>
                <a:gridCol w="383261">
                  <a:extLst>
                    <a:ext uri="{9D8B030D-6E8A-4147-A177-3AD203B41FA5}">
                      <a16:colId xmlns:a16="http://schemas.microsoft.com/office/drawing/2014/main" val="20004"/>
                    </a:ext>
                  </a:extLst>
                </a:gridCol>
                <a:gridCol w="383261">
                  <a:extLst>
                    <a:ext uri="{9D8B030D-6E8A-4147-A177-3AD203B41FA5}">
                      <a16:colId xmlns:a16="http://schemas.microsoft.com/office/drawing/2014/main" val="20005"/>
                    </a:ext>
                  </a:extLst>
                </a:gridCol>
                <a:gridCol w="383261">
                  <a:extLst>
                    <a:ext uri="{9D8B030D-6E8A-4147-A177-3AD203B41FA5}">
                      <a16:colId xmlns:a16="http://schemas.microsoft.com/office/drawing/2014/main" val="20006"/>
                    </a:ext>
                  </a:extLst>
                </a:gridCol>
              </a:tblGrid>
              <a:tr h="185420">
                <a:tc>
                  <a:txBody>
                    <a:bodyPr/>
                    <a:lstStyle/>
                    <a:p>
                      <a:pPr algn="ctr" latinLnBrk="1"/>
                      <a:r>
                        <a:rPr lang="en-US" altLang="ko-KR" sz="800">
                          <a:solidFill>
                            <a:schemeClr val="tx1"/>
                          </a:solidFill>
                          <a:latin typeface="Spoqa Han Sans Neo Medium" pitchFamily="2" charset="-127"/>
                          <a:ea typeface="Spoqa Han Sans Neo Medium" pitchFamily="2" charset="-127"/>
                        </a:rPr>
                        <a:t>1.2</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0.8</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0.2</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0.5</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38" name="표 37"/>
          <p:cNvGraphicFramePr>
            <a:graphicFrameLocks noGrp="1"/>
          </p:cNvGraphicFramePr>
          <p:nvPr>
            <p:extLst/>
          </p:nvPr>
        </p:nvGraphicFramePr>
        <p:xfrm>
          <a:off x="1560927" y="4353037"/>
          <a:ext cx="2682827" cy="213360"/>
        </p:xfrm>
        <a:graphic>
          <a:graphicData uri="http://schemas.openxmlformats.org/drawingml/2006/table">
            <a:tbl>
              <a:tblPr firstRow="1" bandRow="1">
                <a:tableStyleId>{5C22544A-7EE6-4342-B048-85BDC9FD1C3A}</a:tableStyleId>
              </a:tblPr>
              <a:tblGrid>
                <a:gridCol w="383261">
                  <a:extLst>
                    <a:ext uri="{9D8B030D-6E8A-4147-A177-3AD203B41FA5}">
                      <a16:colId xmlns:a16="http://schemas.microsoft.com/office/drawing/2014/main" val="20000"/>
                    </a:ext>
                  </a:extLst>
                </a:gridCol>
                <a:gridCol w="383261">
                  <a:extLst>
                    <a:ext uri="{9D8B030D-6E8A-4147-A177-3AD203B41FA5}">
                      <a16:colId xmlns:a16="http://schemas.microsoft.com/office/drawing/2014/main" val="20001"/>
                    </a:ext>
                  </a:extLst>
                </a:gridCol>
                <a:gridCol w="383261">
                  <a:extLst>
                    <a:ext uri="{9D8B030D-6E8A-4147-A177-3AD203B41FA5}">
                      <a16:colId xmlns:a16="http://schemas.microsoft.com/office/drawing/2014/main" val="20002"/>
                    </a:ext>
                  </a:extLst>
                </a:gridCol>
                <a:gridCol w="383261">
                  <a:extLst>
                    <a:ext uri="{9D8B030D-6E8A-4147-A177-3AD203B41FA5}">
                      <a16:colId xmlns:a16="http://schemas.microsoft.com/office/drawing/2014/main" val="20003"/>
                    </a:ext>
                  </a:extLst>
                </a:gridCol>
                <a:gridCol w="383261">
                  <a:extLst>
                    <a:ext uri="{9D8B030D-6E8A-4147-A177-3AD203B41FA5}">
                      <a16:colId xmlns:a16="http://schemas.microsoft.com/office/drawing/2014/main" val="20004"/>
                    </a:ext>
                  </a:extLst>
                </a:gridCol>
                <a:gridCol w="383261">
                  <a:extLst>
                    <a:ext uri="{9D8B030D-6E8A-4147-A177-3AD203B41FA5}">
                      <a16:colId xmlns:a16="http://schemas.microsoft.com/office/drawing/2014/main" val="20005"/>
                    </a:ext>
                  </a:extLst>
                </a:gridCol>
                <a:gridCol w="383261">
                  <a:extLst>
                    <a:ext uri="{9D8B030D-6E8A-4147-A177-3AD203B41FA5}">
                      <a16:colId xmlns:a16="http://schemas.microsoft.com/office/drawing/2014/main" val="20006"/>
                    </a:ext>
                  </a:extLst>
                </a:gridCol>
              </a:tblGrid>
              <a:tr h="185420">
                <a:tc>
                  <a:txBody>
                    <a:bodyPr/>
                    <a:lstStyle/>
                    <a:p>
                      <a:pPr algn="ctr" latinLnBrk="1"/>
                      <a:r>
                        <a:rPr lang="en-US" altLang="ko-KR" sz="800">
                          <a:solidFill>
                            <a:schemeClr val="tx1"/>
                          </a:solidFill>
                          <a:latin typeface="Spoqa Han Sans Neo Medium" pitchFamily="2" charset="-127"/>
                          <a:ea typeface="Spoqa Han Sans Neo Medium" pitchFamily="2" charset="-127"/>
                        </a:rPr>
                        <a:t>0.7</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0.2</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0.5</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2.0</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0.7</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700">
                          <a:solidFill>
                            <a:schemeClr val="tx1"/>
                          </a:solidFill>
                          <a:latin typeface="Spoqa Han Sans Neo Medium" pitchFamily="2" charset="-127"/>
                          <a:ea typeface="Spoqa Han Sans Neo Medium" pitchFamily="2" charset="-127"/>
                        </a:rPr>
                        <a:t>0.11</a:t>
                      </a:r>
                      <a:endParaRPr lang="ko-KR" altLang="en-US" sz="7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700">
                          <a:solidFill>
                            <a:schemeClr val="tx1"/>
                          </a:solidFill>
                          <a:latin typeface="Spoqa Han Sans Neo Medium" pitchFamily="2" charset="-127"/>
                          <a:ea typeface="Spoqa Han Sans Neo Medium" pitchFamily="2" charset="-127"/>
                        </a:rPr>
                        <a:t>0.38</a:t>
                      </a:r>
                      <a:endParaRPr lang="ko-KR" altLang="en-US" sz="7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39" name="표 38"/>
          <p:cNvGraphicFramePr>
            <a:graphicFrameLocks noGrp="1"/>
          </p:cNvGraphicFramePr>
          <p:nvPr>
            <p:extLst/>
          </p:nvPr>
        </p:nvGraphicFramePr>
        <p:xfrm>
          <a:off x="1560927" y="4606491"/>
          <a:ext cx="2682827" cy="213360"/>
        </p:xfrm>
        <a:graphic>
          <a:graphicData uri="http://schemas.openxmlformats.org/drawingml/2006/table">
            <a:tbl>
              <a:tblPr firstRow="1" bandRow="1">
                <a:tableStyleId>{5C22544A-7EE6-4342-B048-85BDC9FD1C3A}</a:tableStyleId>
              </a:tblPr>
              <a:tblGrid>
                <a:gridCol w="383261">
                  <a:extLst>
                    <a:ext uri="{9D8B030D-6E8A-4147-A177-3AD203B41FA5}">
                      <a16:colId xmlns:a16="http://schemas.microsoft.com/office/drawing/2014/main" val="20000"/>
                    </a:ext>
                  </a:extLst>
                </a:gridCol>
                <a:gridCol w="383261">
                  <a:extLst>
                    <a:ext uri="{9D8B030D-6E8A-4147-A177-3AD203B41FA5}">
                      <a16:colId xmlns:a16="http://schemas.microsoft.com/office/drawing/2014/main" val="20001"/>
                    </a:ext>
                  </a:extLst>
                </a:gridCol>
                <a:gridCol w="383261">
                  <a:extLst>
                    <a:ext uri="{9D8B030D-6E8A-4147-A177-3AD203B41FA5}">
                      <a16:colId xmlns:a16="http://schemas.microsoft.com/office/drawing/2014/main" val="20002"/>
                    </a:ext>
                  </a:extLst>
                </a:gridCol>
                <a:gridCol w="383261">
                  <a:extLst>
                    <a:ext uri="{9D8B030D-6E8A-4147-A177-3AD203B41FA5}">
                      <a16:colId xmlns:a16="http://schemas.microsoft.com/office/drawing/2014/main" val="20003"/>
                    </a:ext>
                  </a:extLst>
                </a:gridCol>
                <a:gridCol w="383261">
                  <a:extLst>
                    <a:ext uri="{9D8B030D-6E8A-4147-A177-3AD203B41FA5}">
                      <a16:colId xmlns:a16="http://schemas.microsoft.com/office/drawing/2014/main" val="20004"/>
                    </a:ext>
                  </a:extLst>
                </a:gridCol>
                <a:gridCol w="383261">
                  <a:extLst>
                    <a:ext uri="{9D8B030D-6E8A-4147-A177-3AD203B41FA5}">
                      <a16:colId xmlns:a16="http://schemas.microsoft.com/office/drawing/2014/main" val="20005"/>
                    </a:ext>
                  </a:extLst>
                </a:gridCol>
                <a:gridCol w="383261">
                  <a:extLst>
                    <a:ext uri="{9D8B030D-6E8A-4147-A177-3AD203B41FA5}">
                      <a16:colId xmlns:a16="http://schemas.microsoft.com/office/drawing/2014/main" val="20006"/>
                    </a:ext>
                  </a:extLst>
                </a:gridCol>
              </a:tblGrid>
              <a:tr h="185420">
                <a:tc>
                  <a:txBody>
                    <a:bodyPr/>
                    <a:lstStyle/>
                    <a:p>
                      <a:pPr algn="ctr" latinLnBrk="1"/>
                      <a:r>
                        <a:rPr lang="en-US" altLang="ko-KR" sz="800">
                          <a:solidFill>
                            <a:schemeClr val="tx1"/>
                          </a:solidFill>
                          <a:latin typeface="Spoqa Han Sans Neo Medium" pitchFamily="2" charset="-127"/>
                          <a:ea typeface="Spoqa Han Sans Neo Medium" pitchFamily="2" charset="-127"/>
                        </a:rPr>
                        <a:t>5.8</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-0.5</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3.7</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700">
                          <a:solidFill>
                            <a:schemeClr val="tx1"/>
                          </a:solidFill>
                          <a:latin typeface="Spoqa Han Sans Neo Medium" pitchFamily="2" charset="-127"/>
                          <a:ea typeface="Spoqa Han Sans Neo Medium" pitchFamily="2" charset="-127"/>
                        </a:rPr>
                        <a:t>0.11</a:t>
                      </a:r>
                      <a:endParaRPr lang="ko-KR" altLang="en-US" sz="7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-1.5</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0.8</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0.7</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40" name="표 39"/>
          <p:cNvGraphicFramePr>
            <a:graphicFrameLocks noGrp="1"/>
          </p:cNvGraphicFramePr>
          <p:nvPr>
            <p:extLst/>
          </p:nvPr>
        </p:nvGraphicFramePr>
        <p:xfrm>
          <a:off x="1560927" y="4872712"/>
          <a:ext cx="2682827" cy="213360"/>
        </p:xfrm>
        <a:graphic>
          <a:graphicData uri="http://schemas.openxmlformats.org/drawingml/2006/table">
            <a:tbl>
              <a:tblPr firstRow="1" bandRow="1">
                <a:tableStyleId>{5C22544A-7EE6-4342-B048-85BDC9FD1C3A}</a:tableStyleId>
              </a:tblPr>
              <a:tblGrid>
                <a:gridCol w="383261">
                  <a:extLst>
                    <a:ext uri="{9D8B030D-6E8A-4147-A177-3AD203B41FA5}">
                      <a16:colId xmlns:a16="http://schemas.microsoft.com/office/drawing/2014/main" val="20000"/>
                    </a:ext>
                  </a:extLst>
                </a:gridCol>
                <a:gridCol w="383261">
                  <a:extLst>
                    <a:ext uri="{9D8B030D-6E8A-4147-A177-3AD203B41FA5}">
                      <a16:colId xmlns:a16="http://schemas.microsoft.com/office/drawing/2014/main" val="20001"/>
                    </a:ext>
                  </a:extLst>
                </a:gridCol>
                <a:gridCol w="383261">
                  <a:extLst>
                    <a:ext uri="{9D8B030D-6E8A-4147-A177-3AD203B41FA5}">
                      <a16:colId xmlns:a16="http://schemas.microsoft.com/office/drawing/2014/main" val="20002"/>
                    </a:ext>
                  </a:extLst>
                </a:gridCol>
                <a:gridCol w="383261">
                  <a:extLst>
                    <a:ext uri="{9D8B030D-6E8A-4147-A177-3AD203B41FA5}">
                      <a16:colId xmlns:a16="http://schemas.microsoft.com/office/drawing/2014/main" val="20003"/>
                    </a:ext>
                  </a:extLst>
                </a:gridCol>
                <a:gridCol w="383261">
                  <a:extLst>
                    <a:ext uri="{9D8B030D-6E8A-4147-A177-3AD203B41FA5}">
                      <a16:colId xmlns:a16="http://schemas.microsoft.com/office/drawing/2014/main" val="20004"/>
                    </a:ext>
                  </a:extLst>
                </a:gridCol>
                <a:gridCol w="383261">
                  <a:extLst>
                    <a:ext uri="{9D8B030D-6E8A-4147-A177-3AD203B41FA5}">
                      <a16:colId xmlns:a16="http://schemas.microsoft.com/office/drawing/2014/main" val="20005"/>
                    </a:ext>
                  </a:extLst>
                </a:gridCol>
                <a:gridCol w="383261">
                  <a:extLst>
                    <a:ext uri="{9D8B030D-6E8A-4147-A177-3AD203B41FA5}">
                      <a16:colId xmlns:a16="http://schemas.microsoft.com/office/drawing/2014/main" val="20006"/>
                    </a:ext>
                  </a:extLst>
                </a:gridCol>
              </a:tblGrid>
              <a:tr h="185420">
                <a:tc>
                  <a:txBody>
                    <a:bodyPr/>
                    <a:lstStyle/>
                    <a:p>
                      <a:pPr algn="ctr" latinLnBrk="1"/>
                      <a:r>
                        <a:rPr lang="en-US" altLang="ko-KR" sz="800">
                          <a:solidFill>
                            <a:schemeClr val="tx1"/>
                          </a:solidFill>
                          <a:latin typeface="Spoqa Han Sans Neo Medium" pitchFamily="2" charset="-127"/>
                          <a:ea typeface="Spoqa Han Sans Neo Medium" pitchFamily="2" charset="-127"/>
                        </a:rPr>
                        <a:t>0.2</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0.7</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1.2</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8.1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0.5</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0.2</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42" name="표 41"/>
          <p:cNvGraphicFramePr>
            <a:graphicFrameLocks noGrp="1"/>
          </p:cNvGraphicFramePr>
          <p:nvPr>
            <p:extLst/>
          </p:nvPr>
        </p:nvGraphicFramePr>
        <p:xfrm>
          <a:off x="1560927" y="5134947"/>
          <a:ext cx="2682827" cy="213360"/>
        </p:xfrm>
        <a:graphic>
          <a:graphicData uri="http://schemas.openxmlformats.org/drawingml/2006/table">
            <a:tbl>
              <a:tblPr firstRow="1" bandRow="1">
                <a:tableStyleId>{5C22544A-7EE6-4342-B048-85BDC9FD1C3A}</a:tableStyleId>
              </a:tblPr>
              <a:tblGrid>
                <a:gridCol w="383261">
                  <a:extLst>
                    <a:ext uri="{9D8B030D-6E8A-4147-A177-3AD203B41FA5}">
                      <a16:colId xmlns:a16="http://schemas.microsoft.com/office/drawing/2014/main" val="20000"/>
                    </a:ext>
                  </a:extLst>
                </a:gridCol>
                <a:gridCol w="383261">
                  <a:extLst>
                    <a:ext uri="{9D8B030D-6E8A-4147-A177-3AD203B41FA5}">
                      <a16:colId xmlns:a16="http://schemas.microsoft.com/office/drawing/2014/main" val="20001"/>
                    </a:ext>
                  </a:extLst>
                </a:gridCol>
                <a:gridCol w="383261">
                  <a:extLst>
                    <a:ext uri="{9D8B030D-6E8A-4147-A177-3AD203B41FA5}">
                      <a16:colId xmlns:a16="http://schemas.microsoft.com/office/drawing/2014/main" val="20002"/>
                    </a:ext>
                  </a:extLst>
                </a:gridCol>
                <a:gridCol w="383261">
                  <a:extLst>
                    <a:ext uri="{9D8B030D-6E8A-4147-A177-3AD203B41FA5}">
                      <a16:colId xmlns:a16="http://schemas.microsoft.com/office/drawing/2014/main" val="20003"/>
                    </a:ext>
                  </a:extLst>
                </a:gridCol>
                <a:gridCol w="383261">
                  <a:extLst>
                    <a:ext uri="{9D8B030D-6E8A-4147-A177-3AD203B41FA5}">
                      <a16:colId xmlns:a16="http://schemas.microsoft.com/office/drawing/2014/main" val="20004"/>
                    </a:ext>
                  </a:extLst>
                </a:gridCol>
                <a:gridCol w="383261">
                  <a:extLst>
                    <a:ext uri="{9D8B030D-6E8A-4147-A177-3AD203B41FA5}">
                      <a16:colId xmlns:a16="http://schemas.microsoft.com/office/drawing/2014/main" val="20005"/>
                    </a:ext>
                  </a:extLst>
                </a:gridCol>
                <a:gridCol w="383261">
                  <a:extLst>
                    <a:ext uri="{9D8B030D-6E8A-4147-A177-3AD203B41FA5}">
                      <a16:colId xmlns:a16="http://schemas.microsoft.com/office/drawing/2014/main" val="20006"/>
                    </a:ext>
                  </a:extLst>
                </a:gridCol>
              </a:tblGrid>
              <a:tr h="185420">
                <a:tc>
                  <a:txBody>
                    <a:bodyPr/>
                    <a:lstStyle/>
                    <a:p>
                      <a:pPr algn="ctr" latinLnBrk="1"/>
                      <a:r>
                        <a:rPr lang="en-US" altLang="ko-KR" sz="800">
                          <a:solidFill>
                            <a:schemeClr val="tx1"/>
                          </a:solidFill>
                          <a:latin typeface="Spoqa Han Sans Neo Medium" pitchFamily="2" charset="-127"/>
                          <a:ea typeface="Spoqa Han Sans Neo Medium" pitchFamily="2" charset="-127"/>
                        </a:rPr>
                        <a:t>1.7</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2.1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1.1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7.8</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0.8</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25" name="표 24"/>
          <p:cNvGraphicFramePr>
            <a:graphicFrameLocks noGrp="1"/>
          </p:cNvGraphicFramePr>
          <p:nvPr>
            <p:extLst/>
          </p:nvPr>
        </p:nvGraphicFramePr>
        <p:xfrm>
          <a:off x="1568183" y="5384592"/>
          <a:ext cx="2682827" cy="213360"/>
        </p:xfrm>
        <a:graphic>
          <a:graphicData uri="http://schemas.openxmlformats.org/drawingml/2006/table">
            <a:tbl>
              <a:tblPr firstRow="1" bandRow="1">
                <a:tableStyleId>{5C22544A-7EE6-4342-B048-85BDC9FD1C3A}</a:tableStyleId>
              </a:tblPr>
              <a:tblGrid>
                <a:gridCol w="383261">
                  <a:extLst>
                    <a:ext uri="{9D8B030D-6E8A-4147-A177-3AD203B41FA5}">
                      <a16:colId xmlns:a16="http://schemas.microsoft.com/office/drawing/2014/main" val="20000"/>
                    </a:ext>
                  </a:extLst>
                </a:gridCol>
                <a:gridCol w="383261">
                  <a:extLst>
                    <a:ext uri="{9D8B030D-6E8A-4147-A177-3AD203B41FA5}">
                      <a16:colId xmlns:a16="http://schemas.microsoft.com/office/drawing/2014/main" val="20001"/>
                    </a:ext>
                  </a:extLst>
                </a:gridCol>
                <a:gridCol w="383261">
                  <a:extLst>
                    <a:ext uri="{9D8B030D-6E8A-4147-A177-3AD203B41FA5}">
                      <a16:colId xmlns:a16="http://schemas.microsoft.com/office/drawing/2014/main" val="20002"/>
                    </a:ext>
                  </a:extLst>
                </a:gridCol>
                <a:gridCol w="383261">
                  <a:extLst>
                    <a:ext uri="{9D8B030D-6E8A-4147-A177-3AD203B41FA5}">
                      <a16:colId xmlns:a16="http://schemas.microsoft.com/office/drawing/2014/main" val="20003"/>
                    </a:ext>
                  </a:extLst>
                </a:gridCol>
                <a:gridCol w="383261">
                  <a:extLst>
                    <a:ext uri="{9D8B030D-6E8A-4147-A177-3AD203B41FA5}">
                      <a16:colId xmlns:a16="http://schemas.microsoft.com/office/drawing/2014/main" val="20004"/>
                    </a:ext>
                  </a:extLst>
                </a:gridCol>
                <a:gridCol w="383261">
                  <a:extLst>
                    <a:ext uri="{9D8B030D-6E8A-4147-A177-3AD203B41FA5}">
                      <a16:colId xmlns:a16="http://schemas.microsoft.com/office/drawing/2014/main" val="20005"/>
                    </a:ext>
                  </a:extLst>
                </a:gridCol>
                <a:gridCol w="383261">
                  <a:extLst>
                    <a:ext uri="{9D8B030D-6E8A-4147-A177-3AD203B41FA5}">
                      <a16:colId xmlns:a16="http://schemas.microsoft.com/office/drawing/2014/main" val="20006"/>
                    </a:ext>
                  </a:extLst>
                </a:gridCol>
              </a:tblGrid>
              <a:tr h="185420">
                <a:tc>
                  <a:txBody>
                    <a:bodyPr/>
                    <a:lstStyle/>
                    <a:p>
                      <a:pPr algn="ctr" latinLnBrk="1"/>
                      <a:r>
                        <a:rPr lang="en-US" altLang="ko-KR" sz="800">
                          <a:solidFill>
                            <a:schemeClr val="tx1"/>
                          </a:solidFill>
                          <a:latin typeface="Spoqa Han Sans Neo Medium" pitchFamily="2" charset="-127"/>
                          <a:ea typeface="Spoqa Han Sans Neo Medium" pitchFamily="2" charset="-127"/>
                        </a:rPr>
                        <a:t>2.7</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5.1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9.1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2.1</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5.8</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-0.5</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a:solidFill>
                            <a:schemeClr val="tx1"/>
                          </a:solidFill>
                          <a:latin typeface="Spoqa Han Sans Neo Medium" pitchFamily="2" charset="-127"/>
                          <a:ea typeface="Spoqa Han Sans Neo Medium" pitchFamily="2" charset="-127"/>
                        </a:rPr>
                        <a:t>0.2</a:t>
                      </a:r>
                      <a:endParaRPr lang="ko-KR" altLang="en-US" sz="800">
                        <a:solidFill>
                          <a:schemeClr val="tx1"/>
                        </a:solidFill>
                        <a:latin typeface="Spoqa Han Sans Neo Medium" pitchFamily="2" charset="-127"/>
                        <a:ea typeface="Spoqa Han Sans Neo Medium" pitchFamily="2"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2865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ko-KR" altLang="en-US"/>
              <a:t>원핫 인코딩 </a:t>
            </a:r>
            <a:r>
              <a:rPr lang="en-US" altLang="ko-KR"/>
              <a:t>(One-hot encoding)</a:t>
            </a:r>
            <a:r>
              <a:rPr lang="ko-KR" altLang="en-US"/>
              <a:t>은 가장 간단한 단어 표현 방법</a:t>
            </a:r>
          </a:p>
        </p:txBody>
      </p:sp>
      <p:sp>
        <p:nvSpPr>
          <p:cNvPr id="4" name="내용 개체 틀 3"/>
          <p:cNvSpPr>
            <a:spLocks noGrp="1"/>
          </p:cNvSpPr>
          <p:nvPr>
            <p:ph idx="4294967295"/>
          </p:nvPr>
        </p:nvSpPr>
        <p:spPr>
          <a:xfrm>
            <a:off x="646113" y="844550"/>
            <a:ext cx="11545887" cy="5302250"/>
          </a:xfrm>
        </p:spPr>
        <p:txBody>
          <a:bodyPr>
            <a:noAutofit/>
          </a:bodyPr>
          <a:lstStyle/>
          <a:p>
            <a:r>
              <a:rPr lang="ko-KR" altLang="en-US"/>
              <a:t>우선 단어 집합</a:t>
            </a:r>
            <a:r>
              <a:rPr lang="en-US" altLang="ko-KR"/>
              <a:t>(vocabulary)</a:t>
            </a:r>
            <a:r>
              <a:rPr lang="ko-KR" altLang="en-US"/>
              <a:t>에 대하여 정의해보자</a:t>
            </a:r>
            <a:r>
              <a:rPr lang="en-US" altLang="ko-KR"/>
              <a:t>.</a:t>
            </a:r>
          </a:p>
          <a:p>
            <a:pPr lvl="1"/>
            <a:r>
              <a:rPr lang="ko-KR" altLang="en-US"/>
              <a:t>서로 다른 단어들의 집합이다</a:t>
            </a:r>
            <a:r>
              <a:rPr lang="en-US" altLang="ko-KR"/>
              <a:t>.  </a:t>
            </a:r>
            <a:r>
              <a:rPr lang="ko-KR" altLang="en-US"/>
              <a:t>여기서는 </a:t>
            </a:r>
            <a:r>
              <a:rPr lang="en-US" altLang="ko-KR"/>
              <a:t>book</a:t>
            </a:r>
            <a:r>
              <a:rPr lang="ko-KR" altLang="en-US"/>
              <a:t>와 </a:t>
            </a:r>
            <a:r>
              <a:rPr lang="en-US" altLang="ko-KR"/>
              <a:t>books</a:t>
            </a:r>
            <a:r>
              <a:rPr lang="ko-KR" altLang="en-US"/>
              <a:t>는 같은 단어의 변형 형태도 다른 단어로 간주한다</a:t>
            </a:r>
            <a:r>
              <a:rPr lang="en-US" altLang="ko-KR"/>
              <a:t>. </a:t>
            </a:r>
          </a:p>
          <a:p>
            <a:pPr lvl="1"/>
            <a:r>
              <a:rPr lang="ko-KR" altLang="en-US"/>
              <a:t>단어 집합은 모든 단어를 중복을 허용하지 않고 모아 놓고</a:t>
            </a:r>
            <a:r>
              <a:rPr lang="en-US" altLang="ko-KR"/>
              <a:t>, </a:t>
            </a:r>
            <a:r>
              <a:rPr lang="ko-KR" altLang="en-US"/>
              <a:t>그 크기를 벡터로 표시한다</a:t>
            </a:r>
            <a:r>
              <a:rPr lang="en-US" altLang="ko-KR"/>
              <a:t>.  </a:t>
            </a:r>
          </a:p>
          <a:p>
            <a:r>
              <a:rPr lang="ko-KR" altLang="en-US"/>
              <a:t>원</a:t>
            </a:r>
            <a:r>
              <a:rPr lang="en-US" altLang="ko-KR"/>
              <a:t>-</a:t>
            </a:r>
            <a:r>
              <a:rPr lang="ko-KR" altLang="en-US"/>
              <a:t>핫 인코딩은 희소 표현</a:t>
            </a:r>
            <a:r>
              <a:rPr lang="en-US" altLang="ko-KR"/>
              <a:t>(Sparse Representation) </a:t>
            </a:r>
          </a:p>
          <a:p>
            <a:pPr lvl="1"/>
            <a:r>
              <a:rPr lang="ko-KR" altLang="en-US"/>
              <a:t>각 단어에 고유한 정수 인덱스를 부여한다</a:t>
            </a:r>
            <a:r>
              <a:rPr lang="en-US" altLang="ko-KR"/>
              <a:t>. (</a:t>
            </a:r>
            <a:r>
              <a:rPr lang="ko-KR" altLang="en-US"/>
              <a:t>정수 인코딩</a:t>
            </a:r>
            <a:r>
              <a:rPr lang="en-US" altLang="ko-KR"/>
              <a:t>) </a:t>
            </a:r>
          </a:p>
          <a:p>
            <a:pPr lvl="1"/>
            <a:r>
              <a:rPr lang="ko-KR" altLang="en-US"/>
              <a:t>해당 인덱스의 원소는 </a:t>
            </a:r>
            <a:r>
              <a:rPr lang="en-US" altLang="ko-KR"/>
              <a:t>1, </a:t>
            </a:r>
            <a:r>
              <a:rPr lang="ko-KR" altLang="en-US"/>
              <a:t>나머지 원소는 </a:t>
            </a:r>
            <a:r>
              <a:rPr lang="en-US" altLang="ko-KR"/>
              <a:t>0</a:t>
            </a:r>
            <a:r>
              <a:rPr lang="ko-KR" altLang="en-US"/>
              <a:t>을 가진다</a:t>
            </a:r>
            <a:r>
              <a:rPr lang="en-US" altLang="ko-KR"/>
              <a:t>.</a:t>
            </a:r>
          </a:p>
          <a:p>
            <a:pPr lvl="1"/>
            <a:r>
              <a:rPr lang="ko-KR" altLang="en-US"/>
              <a:t>단어 집합의 길이 </a:t>
            </a:r>
            <a:r>
              <a:rPr lang="en-US" altLang="ko-KR"/>
              <a:t>4</a:t>
            </a:r>
            <a:r>
              <a:rPr lang="ko-KR" altLang="en-US"/>
              <a:t>인 예제 </a:t>
            </a:r>
          </a:p>
        </p:txBody>
      </p:sp>
      <p:grpSp>
        <p:nvGrpSpPr>
          <p:cNvPr id="9" name="그룹 8">
            <a:extLst>
              <a:ext uri="{FF2B5EF4-FFF2-40B4-BE49-F238E27FC236}">
                <a16:creationId xmlns:a16="http://schemas.microsoft.com/office/drawing/2014/main" id="{DED630AD-617C-4FAC-A5DC-578B3A763538}"/>
              </a:ext>
            </a:extLst>
          </p:cNvPr>
          <p:cNvGrpSpPr/>
          <p:nvPr/>
        </p:nvGrpSpPr>
        <p:grpSpPr>
          <a:xfrm>
            <a:off x="4040155" y="3267603"/>
            <a:ext cx="3157304" cy="2684511"/>
            <a:chOff x="2332653" y="2976465"/>
            <a:chExt cx="3157304" cy="2684511"/>
          </a:xfrm>
        </p:grpSpPr>
        <p:sp>
          <p:nvSpPr>
            <p:cNvPr id="7" name="TextBox 6">
              <a:extLst>
                <a:ext uri="{FF2B5EF4-FFF2-40B4-BE49-F238E27FC236}">
                  <a16:creationId xmlns:a16="http://schemas.microsoft.com/office/drawing/2014/main" id="{3ED74169-AD16-4290-B21B-31F1B1121369}"/>
                </a:ext>
              </a:extLst>
            </p:cNvPr>
            <p:cNvSpPr txBox="1"/>
            <p:nvPr/>
          </p:nvSpPr>
          <p:spPr>
            <a:xfrm>
              <a:off x="2332653" y="2976465"/>
              <a:ext cx="251992" cy="400110"/>
            </a:xfrm>
            <a:prstGeom prst="rect">
              <a:avLst/>
            </a:prstGeom>
            <a:noFill/>
          </p:spPr>
          <p:txBody>
            <a:bodyPr wrap="none" rtlCol="0">
              <a:spAutoFit/>
            </a:bodyPr>
            <a:lstStyle/>
            <a:p>
              <a:r>
                <a:rPr lang="en-US" altLang="ko-KR" sz="2000">
                  <a:solidFill>
                    <a:srgbClr val="0070C0"/>
                  </a:solidFill>
                  <a:latin typeface="나눔스퀘어 Bold" panose="020B0600000101010101" pitchFamily="50" charset="-127"/>
                  <a:ea typeface="나눔스퀘어 Bold" panose="020B0600000101010101" pitchFamily="50" charset="-127"/>
                </a:rPr>
                <a:t>I</a:t>
              </a:r>
              <a:endParaRPr lang="ko-KR" altLang="en-US" sz="2000">
                <a:solidFill>
                  <a:srgbClr val="0070C0"/>
                </a:solidFill>
                <a:latin typeface="나눔스퀘어 Bold" panose="020B0600000101010101" pitchFamily="50" charset="-127"/>
                <a:ea typeface="나눔스퀘어 Bold" panose="020B0600000101010101" pitchFamily="50" charset="-127"/>
              </a:endParaRPr>
            </a:p>
          </p:txBody>
        </p:sp>
        <p:sp>
          <p:nvSpPr>
            <p:cNvPr id="19" name="TextBox 18">
              <a:extLst>
                <a:ext uri="{FF2B5EF4-FFF2-40B4-BE49-F238E27FC236}">
                  <a16:creationId xmlns:a16="http://schemas.microsoft.com/office/drawing/2014/main" id="{AA9A6191-2432-41E3-BC15-BD52D7EF859F}"/>
                </a:ext>
              </a:extLst>
            </p:cNvPr>
            <p:cNvSpPr txBox="1"/>
            <p:nvPr/>
          </p:nvSpPr>
          <p:spPr>
            <a:xfrm>
              <a:off x="2343763" y="4501898"/>
              <a:ext cx="797013" cy="400110"/>
            </a:xfrm>
            <a:prstGeom prst="rect">
              <a:avLst/>
            </a:prstGeom>
            <a:noFill/>
          </p:spPr>
          <p:txBody>
            <a:bodyPr wrap="none" rtlCol="0">
              <a:spAutoFit/>
            </a:bodyPr>
            <a:lstStyle/>
            <a:p>
              <a:r>
                <a:rPr lang="en-US" altLang="ko-KR" sz="2000">
                  <a:solidFill>
                    <a:srgbClr val="0070C0"/>
                  </a:solidFill>
                  <a:latin typeface="나눔스퀘어 Bold" panose="020B0600000101010101" pitchFamily="50" charset="-127"/>
                  <a:ea typeface="나눔스퀘어 Bold" panose="020B0600000101010101" pitchFamily="50" charset="-127"/>
                </a:rPr>
                <a:t>pizza</a:t>
              </a:r>
              <a:endParaRPr lang="ko-KR" altLang="en-US" sz="2000">
                <a:solidFill>
                  <a:srgbClr val="0070C0"/>
                </a:solidFill>
                <a:latin typeface="나눔스퀘어 Bold" panose="020B0600000101010101" pitchFamily="50" charset="-127"/>
                <a:ea typeface="나눔스퀘어 Bold" panose="020B0600000101010101" pitchFamily="50" charset="-127"/>
              </a:endParaRPr>
            </a:p>
          </p:txBody>
        </p:sp>
        <p:sp>
          <p:nvSpPr>
            <p:cNvPr id="23" name="TextBox 22">
              <a:extLst>
                <a:ext uri="{FF2B5EF4-FFF2-40B4-BE49-F238E27FC236}">
                  <a16:creationId xmlns:a16="http://schemas.microsoft.com/office/drawing/2014/main" id="{02652695-EA5A-41F2-9690-139D2117D788}"/>
                </a:ext>
              </a:extLst>
            </p:cNvPr>
            <p:cNvSpPr txBox="1"/>
            <p:nvPr/>
          </p:nvSpPr>
          <p:spPr>
            <a:xfrm>
              <a:off x="2343763" y="3742930"/>
              <a:ext cx="678391" cy="400110"/>
            </a:xfrm>
            <a:prstGeom prst="rect">
              <a:avLst/>
            </a:prstGeom>
            <a:noFill/>
          </p:spPr>
          <p:txBody>
            <a:bodyPr wrap="none" rtlCol="0">
              <a:spAutoFit/>
            </a:bodyPr>
            <a:lstStyle/>
            <a:p>
              <a:r>
                <a:rPr lang="en-US" altLang="ko-KR" sz="2000">
                  <a:solidFill>
                    <a:srgbClr val="0070C0"/>
                  </a:solidFill>
                  <a:latin typeface="나눔스퀘어 Bold" panose="020B0600000101010101" pitchFamily="50" charset="-127"/>
                  <a:ea typeface="나눔스퀘어 Bold" panose="020B0600000101010101" pitchFamily="50" charset="-127"/>
                </a:rPr>
                <a:t>love</a:t>
              </a:r>
              <a:endParaRPr lang="ko-KR" altLang="en-US" sz="2000">
                <a:solidFill>
                  <a:srgbClr val="0070C0"/>
                </a:solidFill>
                <a:latin typeface="나눔스퀘어 Bold" panose="020B0600000101010101" pitchFamily="50" charset="-127"/>
                <a:ea typeface="나눔스퀘어 Bold" panose="020B0600000101010101" pitchFamily="50" charset="-127"/>
              </a:endParaRPr>
            </a:p>
          </p:txBody>
        </p:sp>
        <p:sp>
          <p:nvSpPr>
            <p:cNvPr id="26" name="TextBox 25">
              <a:extLst>
                <a:ext uri="{FF2B5EF4-FFF2-40B4-BE49-F238E27FC236}">
                  <a16:creationId xmlns:a16="http://schemas.microsoft.com/office/drawing/2014/main" id="{EEE9E9FA-A9C6-44ED-96A5-0EFB364D3063}"/>
                </a:ext>
              </a:extLst>
            </p:cNvPr>
            <p:cNvSpPr txBox="1"/>
            <p:nvPr/>
          </p:nvSpPr>
          <p:spPr>
            <a:xfrm>
              <a:off x="3610916" y="2976466"/>
              <a:ext cx="1879041" cy="400110"/>
            </a:xfrm>
            <a:prstGeom prst="rect">
              <a:avLst/>
            </a:prstGeom>
            <a:noFill/>
          </p:spPr>
          <p:txBody>
            <a:bodyPr wrap="none" rtlCol="0">
              <a:spAutoFit/>
            </a:bodyPr>
            <a:lstStyle/>
            <a:p>
              <a:r>
                <a:rPr lang="en-US" altLang="ko-KR" sz="2000">
                  <a:solidFill>
                    <a:srgbClr val="0070C0"/>
                  </a:solidFill>
                  <a:latin typeface="나눔스퀘어 Bold" panose="020B0600000101010101" pitchFamily="50" charset="-127"/>
                  <a:ea typeface="나눔스퀘어 Bold" panose="020B0600000101010101" pitchFamily="50" charset="-127"/>
                </a:rPr>
                <a:t>[  1,  0,  0,  0  ]</a:t>
              </a:r>
              <a:endParaRPr lang="ko-KR" altLang="en-US" sz="2000">
                <a:solidFill>
                  <a:srgbClr val="0070C0"/>
                </a:solidFill>
                <a:latin typeface="나눔스퀘어 Bold" panose="020B0600000101010101" pitchFamily="50" charset="-127"/>
                <a:ea typeface="나눔스퀘어 Bold" panose="020B0600000101010101" pitchFamily="50" charset="-127"/>
              </a:endParaRPr>
            </a:p>
          </p:txBody>
        </p:sp>
        <p:sp>
          <p:nvSpPr>
            <p:cNvPr id="28" name="TextBox 27">
              <a:extLst>
                <a:ext uri="{FF2B5EF4-FFF2-40B4-BE49-F238E27FC236}">
                  <a16:creationId xmlns:a16="http://schemas.microsoft.com/office/drawing/2014/main" id="{727BEB1E-1B8F-4156-A96E-AC487C47658A}"/>
                </a:ext>
              </a:extLst>
            </p:cNvPr>
            <p:cNvSpPr txBox="1"/>
            <p:nvPr/>
          </p:nvSpPr>
          <p:spPr>
            <a:xfrm>
              <a:off x="3610916" y="3742930"/>
              <a:ext cx="1879041" cy="400110"/>
            </a:xfrm>
            <a:prstGeom prst="rect">
              <a:avLst/>
            </a:prstGeom>
            <a:noFill/>
          </p:spPr>
          <p:txBody>
            <a:bodyPr wrap="none" rtlCol="0">
              <a:spAutoFit/>
            </a:bodyPr>
            <a:lstStyle/>
            <a:p>
              <a:r>
                <a:rPr lang="en-US" altLang="ko-KR" sz="2000">
                  <a:solidFill>
                    <a:srgbClr val="0070C0"/>
                  </a:solidFill>
                  <a:latin typeface="나눔스퀘어 Bold" panose="020B0600000101010101" pitchFamily="50" charset="-127"/>
                  <a:ea typeface="나눔스퀘어 Bold" panose="020B0600000101010101" pitchFamily="50" charset="-127"/>
                </a:rPr>
                <a:t>[  0,  1,  0,  0  ]</a:t>
              </a:r>
              <a:endParaRPr lang="ko-KR" altLang="en-US" sz="2000">
                <a:solidFill>
                  <a:srgbClr val="0070C0"/>
                </a:solidFill>
                <a:latin typeface="나눔스퀘어 Bold" panose="020B0600000101010101" pitchFamily="50" charset="-127"/>
                <a:ea typeface="나눔스퀘어 Bold" panose="020B0600000101010101" pitchFamily="50" charset="-127"/>
              </a:endParaRPr>
            </a:p>
          </p:txBody>
        </p:sp>
        <p:sp>
          <p:nvSpPr>
            <p:cNvPr id="29" name="TextBox 28">
              <a:extLst>
                <a:ext uri="{FF2B5EF4-FFF2-40B4-BE49-F238E27FC236}">
                  <a16:creationId xmlns:a16="http://schemas.microsoft.com/office/drawing/2014/main" id="{6E815B30-C2CA-4E73-A56D-433D82ABDC21}"/>
                </a:ext>
              </a:extLst>
            </p:cNvPr>
            <p:cNvSpPr txBox="1"/>
            <p:nvPr/>
          </p:nvSpPr>
          <p:spPr>
            <a:xfrm>
              <a:off x="3610916" y="4501898"/>
              <a:ext cx="1879041" cy="400110"/>
            </a:xfrm>
            <a:prstGeom prst="rect">
              <a:avLst/>
            </a:prstGeom>
            <a:noFill/>
          </p:spPr>
          <p:txBody>
            <a:bodyPr wrap="none" rtlCol="0">
              <a:spAutoFit/>
            </a:bodyPr>
            <a:lstStyle/>
            <a:p>
              <a:r>
                <a:rPr lang="en-US" altLang="ko-KR" sz="2000">
                  <a:solidFill>
                    <a:srgbClr val="0070C0"/>
                  </a:solidFill>
                  <a:latin typeface="나눔스퀘어 Bold" panose="020B0600000101010101" pitchFamily="50" charset="-127"/>
                  <a:ea typeface="나눔스퀘어 Bold" panose="020B0600000101010101" pitchFamily="50" charset="-127"/>
                </a:rPr>
                <a:t>[  0,  0,  1,  0  ]</a:t>
              </a:r>
              <a:endParaRPr lang="ko-KR" altLang="en-US" sz="2000">
                <a:solidFill>
                  <a:srgbClr val="0070C0"/>
                </a:solidFill>
                <a:latin typeface="나눔스퀘어 Bold" panose="020B0600000101010101" pitchFamily="50" charset="-127"/>
                <a:ea typeface="나눔스퀘어 Bold" panose="020B0600000101010101" pitchFamily="50" charset="-127"/>
              </a:endParaRPr>
            </a:p>
          </p:txBody>
        </p:sp>
        <p:sp>
          <p:nvSpPr>
            <p:cNvPr id="30" name="TextBox 29">
              <a:extLst>
                <a:ext uri="{FF2B5EF4-FFF2-40B4-BE49-F238E27FC236}">
                  <a16:creationId xmlns:a16="http://schemas.microsoft.com/office/drawing/2014/main" id="{D4D9319D-7650-4E4F-AA5F-0D38CD54050B}"/>
                </a:ext>
              </a:extLst>
            </p:cNvPr>
            <p:cNvSpPr txBox="1"/>
            <p:nvPr/>
          </p:nvSpPr>
          <p:spPr>
            <a:xfrm>
              <a:off x="2343763" y="5260866"/>
              <a:ext cx="621004" cy="400110"/>
            </a:xfrm>
            <a:prstGeom prst="rect">
              <a:avLst/>
            </a:prstGeom>
            <a:noFill/>
          </p:spPr>
          <p:txBody>
            <a:bodyPr wrap="none" rtlCol="0">
              <a:spAutoFit/>
            </a:bodyPr>
            <a:lstStyle/>
            <a:p>
              <a:r>
                <a:rPr lang="en-US" altLang="ko-KR" sz="2000">
                  <a:solidFill>
                    <a:srgbClr val="0070C0"/>
                  </a:solidFill>
                  <a:latin typeface="나눔스퀘어 Bold" panose="020B0600000101010101" pitchFamily="50" charset="-127"/>
                  <a:ea typeface="나눔스퀘어 Bold" panose="020B0600000101010101" pitchFamily="50" charset="-127"/>
                </a:rPr>
                <a:t>you</a:t>
              </a:r>
              <a:endParaRPr lang="ko-KR" altLang="en-US" sz="2000">
                <a:solidFill>
                  <a:srgbClr val="0070C0"/>
                </a:solidFill>
                <a:latin typeface="나눔스퀘어 Bold" panose="020B0600000101010101" pitchFamily="50" charset="-127"/>
                <a:ea typeface="나눔스퀘어 Bold" panose="020B0600000101010101" pitchFamily="50" charset="-127"/>
              </a:endParaRPr>
            </a:p>
          </p:txBody>
        </p:sp>
        <p:sp>
          <p:nvSpPr>
            <p:cNvPr id="31" name="TextBox 30">
              <a:extLst>
                <a:ext uri="{FF2B5EF4-FFF2-40B4-BE49-F238E27FC236}">
                  <a16:creationId xmlns:a16="http://schemas.microsoft.com/office/drawing/2014/main" id="{01BC9A27-2EC9-4774-8116-CF6070F5710F}"/>
                </a:ext>
              </a:extLst>
            </p:cNvPr>
            <p:cNvSpPr txBox="1"/>
            <p:nvPr/>
          </p:nvSpPr>
          <p:spPr>
            <a:xfrm>
              <a:off x="3610916" y="5260866"/>
              <a:ext cx="1879041" cy="400110"/>
            </a:xfrm>
            <a:prstGeom prst="rect">
              <a:avLst/>
            </a:prstGeom>
            <a:noFill/>
          </p:spPr>
          <p:txBody>
            <a:bodyPr wrap="none" rtlCol="0">
              <a:spAutoFit/>
            </a:bodyPr>
            <a:lstStyle/>
            <a:p>
              <a:r>
                <a:rPr lang="en-US" altLang="ko-KR" sz="2000">
                  <a:solidFill>
                    <a:srgbClr val="0070C0"/>
                  </a:solidFill>
                  <a:latin typeface="나눔스퀘어 Bold" panose="020B0600000101010101" pitchFamily="50" charset="-127"/>
                  <a:ea typeface="나눔스퀘어 Bold" panose="020B0600000101010101" pitchFamily="50" charset="-127"/>
                </a:rPr>
                <a:t>[  0,  0,  0,  1  ]</a:t>
              </a:r>
              <a:endParaRPr lang="ko-KR" altLang="en-US" sz="2000">
                <a:solidFill>
                  <a:srgbClr val="0070C0"/>
                </a:solidFill>
                <a:latin typeface="나눔스퀘어 Bold" panose="020B0600000101010101" pitchFamily="50" charset="-127"/>
                <a:ea typeface="나눔스퀘어 Bold" panose="020B0600000101010101" pitchFamily="50" charset="-127"/>
              </a:endParaRPr>
            </a:p>
          </p:txBody>
        </p:sp>
      </p:grpSp>
    </p:spTree>
    <p:extLst>
      <p:ext uri="{BB962C8B-B14F-4D97-AF65-F5344CB8AC3E}">
        <p14:creationId xmlns:p14="http://schemas.microsoft.com/office/powerpoint/2010/main" val="474161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4294967295"/>
          </p:nvPr>
        </p:nvSpPr>
        <p:spPr>
          <a:xfrm>
            <a:off x="389614" y="844331"/>
            <a:ext cx="11545294" cy="5301738"/>
          </a:xfrm>
        </p:spPr>
        <p:txBody>
          <a:bodyPr>
            <a:noAutofit/>
          </a:bodyPr>
          <a:lstStyle/>
          <a:p>
            <a:r>
              <a:rPr lang="ko-KR" altLang="en-US"/>
              <a:t>첫째</a:t>
            </a:r>
            <a:r>
              <a:rPr lang="en-US" altLang="ko-KR"/>
              <a:t>, </a:t>
            </a:r>
            <a:r>
              <a:rPr lang="ko-KR" altLang="en-US"/>
              <a:t>단어 간의 관계나 유사성을 전혀 표현 할 수 없다</a:t>
            </a:r>
            <a:r>
              <a:rPr lang="en-US" altLang="ko-KR"/>
              <a:t>.</a:t>
            </a:r>
          </a:p>
          <a:p>
            <a:pPr lvl="1"/>
            <a:r>
              <a:rPr lang="ko-KR" altLang="en-US"/>
              <a:t>여기서 보듯이</a:t>
            </a:r>
            <a:r>
              <a:rPr lang="en-US" altLang="ko-KR"/>
              <a:t>, I</a:t>
            </a:r>
            <a:r>
              <a:rPr lang="ko-KR" altLang="en-US"/>
              <a:t>는 </a:t>
            </a:r>
            <a:r>
              <a:rPr lang="en-US" altLang="ko-KR"/>
              <a:t>pizza </a:t>
            </a:r>
            <a:r>
              <a:rPr lang="ko-KR" altLang="en-US"/>
              <a:t>보다는 </a:t>
            </a:r>
            <a:r>
              <a:rPr lang="en-US" altLang="ko-KR"/>
              <a:t>you</a:t>
            </a:r>
            <a:r>
              <a:rPr lang="ko-KR" altLang="en-US"/>
              <a:t>와 의미적으로 더 가깝지만</a:t>
            </a:r>
            <a:r>
              <a:rPr lang="en-US" altLang="ko-KR"/>
              <a:t>, </a:t>
            </a:r>
            <a:r>
              <a:rPr lang="ko-KR" altLang="en-US"/>
              <a:t>그 차이를 수치로 나타낼 수가 없다</a:t>
            </a:r>
            <a:r>
              <a:rPr lang="en-US" altLang="ko-KR"/>
              <a:t>.   </a:t>
            </a:r>
            <a:endParaRPr lang="ko-KR" altLang="en-US"/>
          </a:p>
        </p:txBody>
      </p:sp>
      <p:sp>
        <p:nvSpPr>
          <p:cNvPr id="3" name="제목 2"/>
          <p:cNvSpPr>
            <a:spLocks noGrp="1"/>
          </p:cNvSpPr>
          <p:nvPr>
            <p:ph type="title"/>
          </p:nvPr>
        </p:nvSpPr>
        <p:spPr/>
        <p:txBody>
          <a:bodyPr/>
          <a:lstStyle/>
          <a:p>
            <a:r>
              <a:rPr lang="ko-KR" altLang="en-US"/>
              <a:t>원핫 인코딩의 </a:t>
            </a:r>
            <a:r>
              <a:rPr lang="ko-KR" altLang="en-US" b="1"/>
              <a:t>한계</a:t>
            </a:r>
            <a:endParaRPr lang="ko-KR" altLang="en-US"/>
          </a:p>
        </p:txBody>
      </p:sp>
      <p:grpSp>
        <p:nvGrpSpPr>
          <p:cNvPr id="40" name="그룹 39">
            <a:extLst>
              <a:ext uri="{FF2B5EF4-FFF2-40B4-BE49-F238E27FC236}">
                <a16:creationId xmlns:a16="http://schemas.microsoft.com/office/drawing/2014/main" id="{BEE39C4D-B67E-4A28-A518-17ADACC5CC90}"/>
              </a:ext>
            </a:extLst>
          </p:cNvPr>
          <p:cNvGrpSpPr/>
          <p:nvPr/>
        </p:nvGrpSpPr>
        <p:grpSpPr>
          <a:xfrm>
            <a:off x="1779253" y="2663611"/>
            <a:ext cx="8381603" cy="2742612"/>
            <a:chOff x="1779253" y="2663611"/>
            <a:chExt cx="8381603" cy="2742612"/>
          </a:xfrm>
        </p:grpSpPr>
        <p:grpSp>
          <p:nvGrpSpPr>
            <p:cNvPr id="2" name="그룹 1">
              <a:extLst>
                <a:ext uri="{FF2B5EF4-FFF2-40B4-BE49-F238E27FC236}">
                  <a16:creationId xmlns:a16="http://schemas.microsoft.com/office/drawing/2014/main" id="{7C55902F-C0D5-4C36-AE85-A0B9AA8DBA48}"/>
                </a:ext>
              </a:extLst>
            </p:cNvPr>
            <p:cNvGrpSpPr/>
            <p:nvPr/>
          </p:nvGrpSpPr>
          <p:grpSpPr>
            <a:xfrm>
              <a:off x="1779253" y="2663612"/>
              <a:ext cx="3492331" cy="461666"/>
              <a:chOff x="2422465" y="2402354"/>
              <a:chExt cx="3492331" cy="461666"/>
            </a:xfrm>
          </p:grpSpPr>
          <p:sp>
            <p:nvSpPr>
              <p:cNvPr id="11" name="TextBox 10">
                <a:extLst>
                  <a:ext uri="{FF2B5EF4-FFF2-40B4-BE49-F238E27FC236}">
                    <a16:creationId xmlns:a16="http://schemas.microsoft.com/office/drawing/2014/main" id="{C379CD9C-E0D3-47E9-8355-329E338B6CF9}"/>
                  </a:ext>
                </a:extLst>
              </p:cNvPr>
              <p:cNvSpPr txBox="1"/>
              <p:nvPr/>
            </p:nvSpPr>
            <p:spPr>
              <a:xfrm>
                <a:off x="2422465" y="2402354"/>
                <a:ext cx="264816"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I</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sp>
            <p:nvSpPr>
              <p:cNvPr id="14" name="TextBox 13">
                <a:extLst>
                  <a:ext uri="{FF2B5EF4-FFF2-40B4-BE49-F238E27FC236}">
                    <a16:creationId xmlns:a16="http://schemas.microsoft.com/office/drawing/2014/main" id="{120C60C9-A1FE-4C00-B626-62258BAF7ABD}"/>
                  </a:ext>
                </a:extLst>
              </p:cNvPr>
              <p:cNvSpPr txBox="1"/>
              <p:nvPr/>
            </p:nvSpPr>
            <p:spPr>
              <a:xfrm>
                <a:off x="3700728" y="2402355"/>
                <a:ext cx="2214068"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  1,  0,  0,  0  ]</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grpSp>
        <p:grpSp>
          <p:nvGrpSpPr>
            <p:cNvPr id="5" name="그룹 4">
              <a:extLst>
                <a:ext uri="{FF2B5EF4-FFF2-40B4-BE49-F238E27FC236}">
                  <a16:creationId xmlns:a16="http://schemas.microsoft.com/office/drawing/2014/main" id="{E2566732-327C-4837-A4A3-BDC2B392055D}"/>
                </a:ext>
              </a:extLst>
            </p:cNvPr>
            <p:cNvGrpSpPr/>
            <p:nvPr/>
          </p:nvGrpSpPr>
          <p:grpSpPr>
            <a:xfrm>
              <a:off x="1779253" y="4185590"/>
              <a:ext cx="3481221" cy="461665"/>
              <a:chOff x="2433575" y="3168819"/>
              <a:chExt cx="3481221" cy="461665"/>
            </a:xfrm>
          </p:grpSpPr>
          <p:sp>
            <p:nvSpPr>
              <p:cNvPr id="13" name="TextBox 12">
                <a:extLst>
                  <a:ext uri="{FF2B5EF4-FFF2-40B4-BE49-F238E27FC236}">
                    <a16:creationId xmlns:a16="http://schemas.microsoft.com/office/drawing/2014/main" id="{C0D7B8B7-1CEF-45CB-9092-EFEC429C665E}"/>
                  </a:ext>
                </a:extLst>
              </p:cNvPr>
              <p:cNvSpPr txBox="1"/>
              <p:nvPr/>
            </p:nvSpPr>
            <p:spPr>
              <a:xfrm>
                <a:off x="2433575" y="3168819"/>
                <a:ext cx="777777"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love</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sp>
            <p:nvSpPr>
              <p:cNvPr id="15" name="TextBox 14">
                <a:extLst>
                  <a:ext uri="{FF2B5EF4-FFF2-40B4-BE49-F238E27FC236}">
                    <a16:creationId xmlns:a16="http://schemas.microsoft.com/office/drawing/2014/main" id="{F394C526-C2AC-46D4-840D-4DA0B94A1974}"/>
                  </a:ext>
                </a:extLst>
              </p:cNvPr>
              <p:cNvSpPr txBox="1"/>
              <p:nvPr/>
            </p:nvSpPr>
            <p:spPr>
              <a:xfrm>
                <a:off x="3700728" y="3168819"/>
                <a:ext cx="2214068"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  0,  1,  0,  0  ]</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grpSp>
        <p:grpSp>
          <p:nvGrpSpPr>
            <p:cNvPr id="6" name="그룹 5">
              <a:extLst>
                <a:ext uri="{FF2B5EF4-FFF2-40B4-BE49-F238E27FC236}">
                  <a16:creationId xmlns:a16="http://schemas.microsoft.com/office/drawing/2014/main" id="{0E63122B-CACE-44CE-AD42-D46929E9037B}"/>
                </a:ext>
              </a:extLst>
            </p:cNvPr>
            <p:cNvGrpSpPr/>
            <p:nvPr/>
          </p:nvGrpSpPr>
          <p:grpSpPr>
            <a:xfrm>
              <a:off x="1779253" y="4944558"/>
              <a:ext cx="3481221" cy="461665"/>
              <a:chOff x="2433575" y="3927787"/>
              <a:chExt cx="3481221" cy="461665"/>
            </a:xfrm>
          </p:grpSpPr>
          <p:sp>
            <p:nvSpPr>
              <p:cNvPr id="12" name="TextBox 11">
                <a:extLst>
                  <a:ext uri="{FF2B5EF4-FFF2-40B4-BE49-F238E27FC236}">
                    <a16:creationId xmlns:a16="http://schemas.microsoft.com/office/drawing/2014/main" id="{224C8F94-2C1E-4E01-AE92-065D76695AC6}"/>
                  </a:ext>
                </a:extLst>
              </p:cNvPr>
              <p:cNvSpPr txBox="1"/>
              <p:nvPr/>
            </p:nvSpPr>
            <p:spPr>
              <a:xfrm>
                <a:off x="2433575" y="3927787"/>
                <a:ext cx="922047"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pizza</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sp>
            <p:nvSpPr>
              <p:cNvPr id="16" name="TextBox 15">
                <a:extLst>
                  <a:ext uri="{FF2B5EF4-FFF2-40B4-BE49-F238E27FC236}">
                    <a16:creationId xmlns:a16="http://schemas.microsoft.com/office/drawing/2014/main" id="{819F8221-9B68-4FE3-AEBC-AD9444CE1CB4}"/>
                  </a:ext>
                </a:extLst>
              </p:cNvPr>
              <p:cNvSpPr txBox="1"/>
              <p:nvPr/>
            </p:nvSpPr>
            <p:spPr>
              <a:xfrm>
                <a:off x="3700728" y="3927787"/>
                <a:ext cx="2214068"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  0,  0,  1,  0  ]</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grpSp>
        <p:grpSp>
          <p:nvGrpSpPr>
            <p:cNvPr id="8" name="그룹 7">
              <a:extLst>
                <a:ext uri="{FF2B5EF4-FFF2-40B4-BE49-F238E27FC236}">
                  <a16:creationId xmlns:a16="http://schemas.microsoft.com/office/drawing/2014/main" id="{56BCF17C-5288-4EC0-985E-53D2C749E464}"/>
                </a:ext>
              </a:extLst>
            </p:cNvPr>
            <p:cNvGrpSpPr/>
            <p:nvPr/>
          </p:nvGrpSpPr>
          <p:grpSpPr>
            <a:xfrm>
              <a:off x="6162261" y="2663611"/>
              <a:ext cx="3481221" cy="461665"/>
              <a:chOff x="2433575" y="4686755"/>
              <a:chExt cx="3481221" cy="461665"/>
            </a:xfrm>
          </p:grpSpPr>
          <p:sp>
            <p:nvSpPr>
              <p:cNvPr id="17" name="TextBox 16">
                <a:extLst>
                  <a:ext uri="{FF2B5EF4-FFF2-40B4-BE49-F238E27FC236}">
                    <a16:creationId xmlns:a16="http://schemas.microsoft.com/office/drawing/2014/main" id="{E2E5F26A-9588-4E44-90DE-459B0E2BA8C6}"/>
                  </a:ext>
                </a:extLst>
              </p:cNvPr>
              <p:cNvSpPr txBox="1"/>
              <p:nvPr/>
            </p:nvSpPr>
            <p:spPr>
              <a:xfrm>
                <a:off x="2433575" y="4686755"/>
                <a:ext cx="708912"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you</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sp>
            <p:nvSpPr>
              <p:cNvPr id="18" name="TextBox 17">
                <a:extLst>
                  <a:ext uri="{FF2B5EF4-FFF2-40B4-BE49-F238E27FC236}">
                    <a16:creationId xmlns:a16="http://schemas.microsoft.com/office/drawing/2014/main" id="{C3BEC158-7E62-4F95-B0E7-F4E6DE4EDD1A}"/>
                  </a:ext>
                </a:extLst>
              </p:cNvPr>
              <p:cNvSpPr txBox="1"/>
              <p:nvPr/>
            </p:nvSpPr>
            <p:spPr>
              <a:xfrm>
                <a:off x="3700728" y="4686755"/>
                <a:ext cx="2214068"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  0,  0,  0,  1  ]</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grpSp>
        <p:cxnSp>
          <p:nvCxnSpPr>
            <p:cNvPr id="20" name="직선 화살표 연결선 19">
              <a:extLst>
                <a:ext uri="{FF2B5EF4-FFF2-40B4-BE49-F238E27FC236}">
                  <a16:creationId xmlns:a16="http://schemas.microsoft.com/office/drawing/2014/main" id="{79E27289-4125-4DE5-AD61-5FA3FF1C0264}"/>
                </a:ext>
              </a:extLst>
            </p:cNvPr>
            <p:cNvCxnSpPr>
              <a:stCxn id="14" idx="3"/>
              <a:endCxn id="17" idx="1"/>
            </p:cNvCxnSpPr>
            <p:nvPr/>
          </p:nvCxnSpPr>
          <p:spPr>
            <a:xfrm flipV="1">
              <a:off x="5271584" y="2894444"/>
              <a:ext cx="890677" cy="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54906C84-BBBF-4A2D-9A08-0A62A0FEBE75}"/>
                </a:ext>
              </a:extLst>
            </p:cNvPr>
            <p:cNvCxnSpPr>
              <a:cxnSpLocks/>
              <a:stCxn id="14" idx="2"/>
              <a:endCxn id="15" idx="0"/>
            </p:cNvCxnSpPr>
            <p:nvPr/>
          </p:nvCxnSpPr>
          <p:spPr>
            <a:xfrm flipH="1">
              <a:off x="4153440" y="3125278"/>
              <a:ext cx="11110" cy="106031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E1912B48-396F-4C6D-8932-20B0157C2B59}"/>
                </a:ext>
              </a:extLst>
            </p:cNvPr>
            <p:cNvCxnSpPr>
              <a:stCxn id="14" idx="2"/>
              <a:endCxn id="16" idx="3"/>
            </p:cNvCxnSpPr>
            <p:nvPr/>
          </p:nvCxnSpPr>
          <p:spPr>
            <a:xfrm rot="16200000" flipH="1">
              <a:off x="3687456" y="3602372"/>
              <a:ext cx="2050113" cy="1095924"/>
            </a:xfrm>
            <a:prstGeom prst="curvedConnector4">
              <a:avLst>
                <a:gd name="adj1" fmla="val 44370"/>
                <a:gd name="adj2" fmla="val 121873"/>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30D42BA-5469-4DCF-81BD-700B6D7CFC22}"/>
                </a:ext>
              </a:extLst>
            </p:cNvPr>
            <p:cNvSpPr txBox="1"/>
            <p:nvPr/>
          </p:nvSpPr>
          <p:spPr>
            <a:xfrm>
              <a:off x="6871173" y="4329404"/>
              <a:ext cx="3289683" cy="369332"/>
            </a:xfrm>
            <a:prstGeom prst="rect">
              <a:avLst/>
            </a:prstGeom>
            <a:noFill/>
          </p:spPr>
          <p:txBody>
            <a:bodyPr wrap="none" rtlCol="0">
              <a:spAutoFit/>
            </a:bodyPr>
            <a:lstStyle/>
            <a:p>
              <a:r>
                <a:rPr lang="ko-KR" altLang="en-US">
                  <a:latin typeface="한컴 말랑말랑 Regular" panose="020F0303000000000000" pitchFamily="50" charset="-127"/>
                  <a:ea typeface="한컴 말랑말랑 Regular" panose="020F0303000000000000" pitchFamily="50" charset="-127"/>
                </a:rPr>
                <a:t>모두 다 </a:t>
              </a:r>
              <a:r>
                <a:rPr lang="en-US" altLang="ko-KR">
                  <a:latin typeface="한컴 말랑말랑 Regular" panose="020F0303000000000000" pitchFamily="50" charset="-127"/>
                  <a:ea typeface="한컴 말랑말랑 Regular" panose="020F0303000000000000" pitchFamily="50" charset="-127"/>
                </a:rPr>
                <a:t>1</a:t>
              </a:r>
              <a:r>
                <a:rPr lang="ko-KR" altLang="en-US">
                  <a:latin typeface="한컴 말랑말랑 Regular" panose="020F0303000000000000" pitchFamily="50" charset="-127"/>
                  <a:ea typeface="한컴 말랑말랑 Regular" panose="020F0303000000000000" pitchFamily="50" charset="-127"/>
                </a:rPr>
                <a:t>씩 차이가 나기 때문이죠</a:t>
              </a:r>
              <a:r>
                <a:rPr lang="en-US" altLang="ko-KR">
                  <a:latin typeface="한컴 말랑말랑 Regular" panose="020F0303000000000000" pitchFamily="50" charset="-127"/>
                  <a:ea typeface="한컴 말랑말랑 Regular" panose="020F0303000000000000" pitchFamily="50" charset="-127"/>
                </a:rPr>
                <a:t>..</a:t>
              </a:r>
              <a:endParaRPr lang="ko-KR" altLang="en-US">
                <a:latin typeface="한컴 말랑말랑 Regular" panose="020F0303000000000000" pitchFamily="50" charset="-127"/>
                <a:ea typeface="한컴 말랑말랑 Regular" panose="020F0303000000000000" pitchFamily="50" charset="-127"/>
              </a:endParaRPr>
            </a:p>
          </p:txBody>
        </p:sp>
        <p:cxnSp>
          <p:nvCxnSpPr>
            <p:cNvPr id="32" name="연결선: 구부러짐 31">
              <a:extLst>
                <a:ext uri="{FF2B5EF4-FFF2-40B4-BE49-F238E27FC236}">
                  <a16:creationId xmlns:a16="http://schemas.microsoft.com/office/drawing/2014/main" id="{890B28C4-1AB4-42DD-8F32-FE3475038055}"/>
                </a:ext>
              </a:extLst>
            </p:cNvPr>
            <p:cNvCxnSpPr>
              <a:cxnSpLocks/>
              <a:stCxn id="30" idx="1"/>
              <a:endCxn id="17" idx="2"/>
            </p:cNvCxnSpPr>
            <p:nvPr/>
          </p:nvCxnSpPr>
          <p:spPr>
            <a:xfrm rot="10800000">
              <a:off x="6516717" y="3125276"/>
              <a:ext cx="354456" cy="1388794"/>
            </a:xfrm>
            <a:prstGeom prst="curvedConnector2">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연결선: 구부러짐 33">
              <a:extLst>
                <a:ext uri="{FF2B5EF4-FFF2-40B4-BE49-F238E27FC236}">
                  <a16:creationId xmlns:a16="http://schemas.microsoft.com/office/drawing/2014/main" id="{C784CD6E-56A1-425E-8651-26F9F19D2CCF}"/>
                </a:ext>
              </a:extLst>
            </p:cNvPr>
            <p:cNvCxnSpPr>
              <a:cxnSpLocks/>
              <a:stCxn id="30" idx="1"/>
              <a:endCxn id="16" idx="3"/>
            </p:cNvCxnSpPr>
            <p:nvPr/>
          </p:nvCxnSpPr>
          <p:spPr>
            <a:xfrm rot="10800000" flipV="1">
              <a:off x="5260475" y="4514069"/>
              <a:ext cx="1610699" cy="661321"/>
            </a:xfrm>
            <a:prstGeom prst="curvedConnector3">
              <a:avLst>
                <a:gd name="adj1" fmla="val 50000"/>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5209CB47-10F0-4206-B26B-87C9E5CD26DD}"/>
                </a:ext>
              </a:extLst>
            </p:cNvPr>
            <p:cNvCxnSpPr>
              <a:cxnSpLocks/>
              <a:stCxn id="30" idx="1"/>
              <a:endCxn id="15" idx="0"/>
            </p:cNvCxnSpPr>
            <p:nvPr/>
          </p:nvCxnSpPr>
          <p:spPr>
            <a:xfrm rot="10800000">
              <a:off x="4153441" y="4185590"/>
              <a:ext cx="2717733" cy="328480"/>
            </a:xfrm>
            <a:prstGeom prst="curvedConnector4">
              <a:avLst>
                <a:gd name="adj1" fmla="val 29633"/>
                <a:gd name="adj2" fmla="val 169593"/>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3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5D148546-7B96-4A65-A997-B72F683FDEA4}"/>
              </a:ext>
            </a:extLst>
          </p:cNvPr>
          <p:cNvSpPr>
            <a:spLocks noGrp="1"/>
          </p:cNvSpPr>
          <p:nvPr>
            <p:ph type="sldNum" sz="quarter" idx="12"/>
          </p:nvPr>
        </p:nvSpPr>
        <p:spPr/>
        <p:txBody>
          <a:bodyPr/>
          <a:lstStyle/>
          <a:p>
            <a:fld id="{634DECA5-6CD8-44AF-ACED-5DC73A540B1E}" type="slidenum">
              <a:rPr lang="ko-KR" altLang="en-US" smtClean="0"/>
              <a:pPr/>
              <a:t>23</a:t>
            </a:fld>
            <a:endParaRPr lang="ko-KR" altLang="en-US"/>
          </a:p>
        </p:txBody>
      </p:sp>
      <p:sp>
        <p:nvSpPr>
          <p:cNvPr id="4" name="제목 3">
            <a:extLst>
              <a:ext uri="{FF2B5EF4-FFF2-40B4-BE49-F238E27FC236}">
                <a16:creationId xmlns:a16="http://schemas.microsoft.com/office/drawing/2014/main" id="{81317C2D-E108-4E2B-8A4E-668469AFB8D5}"/>
              </a:ext>
            </a:extLst>
          </p:cNvPr>
          <p:cNvSpPr>
            <a:spLocks noGrp="1"/>
          </p:cNvSpPr>
          <p:nvPr>
            <p:ph type="title"/>
          </p:nvPr>
        </p:nvSpPr>
        <p:spPr/>
        <p:txBody>
          <a:bodyPr/>
          <a:lstStyle/>
          <a:p>
            <a:r>
              <a:rPr lang="ko-KR" altLang="en-US"/>
              <a:t>원핫 인코딩의 한계</a:t>
            </a:r>
          </a:p>
        </p:txBody>
      </p:sp>
      <p:sp>
        <p:nvSpPr>
          <p:cNvPr id="8" name="내용 개체 틀 7">
            <a:extLst>
              <a:ext uri="{FF2B5EF4-FFF2-40B4-BE49-F238E27FC236}">
                <a16:creationId xmlns:a16="http://schemas.microsoft.com/office/drawing/2014/main" id="{EE635FAC-EEB1-4501-B4FA-D0420CE5C385}"/>
              </a:ext>
            </a:extLst>
          </p:cNvPr>
          <p:cNvSpPr>
            <a:spLocks noGrp="1"/>
          </p:cNvSpPr>
          <p:nvPr>
            <p:ph idx="1"/>
          </p:nvPr>
        </p:nvSpPr>
        <p:spPr/>
        <p:txBody>
          <a:bodyPr/>
          <a:lstStyle/>
          <a:p>
            <a:r>
              <a:rPr lang="ko-KR" altLang="en-US"/>
              <a:t>둘째</a:t>
            </a:r>
            <a:r>
              <a:rPr lang="en-US" altLang="ko-KR"/>
              <a:t>, </a:t>
            </a:r>
            <a:r>
              <a:rPr lang="ko-KR" altLang="en-US"/>
              <a:t>단어의 집합이 커질 수록 벡터의 차원이 매우 커지며</a:t>
            </a:r>
            <a:r>
              <a:rPr lang="en-US" altLang="ko-KR"/>
              <a:t>, </a:t>
            </a:r>
            <a:r>
              <a:rPr lang="ko-KR" altLang="en-US"/>
              <a:t>이는 저장 공간이 계속 늘어나는 단점이 있다</a:t>
            </a:r>
            <a:r>
              <a:rPr lang="en-US" altLang="ko-KR"/>
              <a:t>. </a:t>
            </a:r>
          </a:p>
          <a:p>
            <a:pPr lvl="1"/>
            <a:r>
              <a:rPr lang="ko-KR" altLang="en-US"/>
              <a:t>벡터의 차원이 계속 늘어난다고 표현한다</a:t>
            </a:r>
            <a:r>
              <a:rPr lang="en-US" altLang="ko-KR"/>
              <a:t>. </a:t>
            </a:r>
          </a:p>
          <a:p>
            <a:pPr lvl="1"/>
            <a:r>
              <a:rPr lang="ko-KR" altLang="en-US"/>
              <a:t>벡터의 저장공간 측면에서 </a:t>
            </a:r>
            <a:r>
              <a:rPr lang="en-US" altLang="ko-KR"/>
              <a:t>0</a:t>
            </a:r>
            <a:r>
              <a:rPr lang="ko-KR" altLang="en-US"/>
              <a:t>의 값이 많은 매우 비효율적이 표현 방법이다</a:t>
            </a:r>
            <a:r>
              <a:rPr lang="en-US" altLang="ko-KR"/>
              <a:t>. </a:t>
            </a:r>
            <a:endParaRPr lang="ko-KR" altLang="en-US"/>
          </a:p>
        </p:txBody>
      </p:sp>
      <p:grpSp>
        <p:nvGrpSpPr>
          <p:cNvPr id="13" name="그룹 12">
            <a:extLst>
              <a:ext uri="{FF2B5EF4-FFF2-40B4-BE49-F238E27FC236}">
                <a16:creationId xmlns:a16="http://schemas.microsoft.com/office/drawing/2014/main" id="{9BC18D30-4326-4BB2-BA9A-25B60AB1131B}"/>
              </a:ext>
            </a:extLst>
          </p:cNvPr>
          <p:cNvGrpSpPr/>
          <p:nvPr/>
        </p:nvGrpSpPr>
        <p:grpSpPr>
          <a:xfrm>
            <a:off x="2688642" y="2124201"/>
            <a:ext cx="5699577" cy="3887579"/>
            <a:chOff x="4862675" y="2058886"/>
            <a:chExt cx="5699577" cy="3887579"/>
          </a:xfrm>
        </p:grpSpPr>
        <p:pic>
          <p:nvPicPr>
            <p:cNvPr id="1030" name="Picture 6" descr="Visual demonstration of one-hot encoding: ‘Man’ (5391), ‘Woman’ (9853), ‘King’ (4914), ‘Queen’ (7157), ‘Apple’ (456), and ‘Orange’ (6257). Each word from this vocabulary is assigned a unique index and represented as a high-dimensional vector, indicating its position in the linguistic space. The image highlights the sparsity of one-hot vectors and their key limitation - the inability to capture and represent the inherent semantic relationships between different words.">
              <a:extLst>
                <a:ext uri="{FF2B5EF4-FFF2-40B4-BE49-F238E27FC236}">
                  <a16:creationId xmlns:a16="http://schemas.microsoft.com/office/drawing/2014/main" id="{1D5548FC-42D8-4EF5-B6BF-EA39B0480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675" y="2693676"/>
              <a:ext cx="5699577" cy="3252789"/>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069FD7D5-A447-4622-A811-8E8BD32B6AC2}"/>
                </a:ext>
              </a:extLst>
            </p:cNvPr>
            <p:cNvPicPr>
              <a:picLocks noChangeAspect="1"/>
            </p:cNvPicPr>
            <p:nvPr/>
          </p:nvPicPr>
          <p:blipFill rotWithShape="1">
            <a:blip r:embed="rId3"/>
            <a:srcRect l="71297" t="65743" r="22260" b="10030"/>
            <a:stretch/>
          </p:blipFill>
          <p:spPr>
            <a:xfrm>
              <a:off x="8104773" y="2177234"/>
              <a:ext cx="382555" cy="550507"/>
            </a:xfrm>
            <a:prstGeom prst="rect">
              <a:avLst/>
            </a:prstGeom>
          </p:spPr>
        </p:pic>
        <p:pic>
          <p:nvPicPr>
            <p:cNvPr id="17" name="그림 16">
              <a:extLst>
                <a:ext uri="{FF2B5EF4-FFF2-40B4-BE49-F238E27FC236}">
                  <a16:creationId xmlns:a16="http://schemas.microsoft.com/office/drawing/2014/main" id="{7292E5EB-22FE-4A98-B956-E7643B31B421}"/>
                </a:ext>
              </a:extLst>
            </p:cNvPr>
            <p:cNvPicPr>
              <a:picLocks noChangeAspect="1"/>
            </p:cNvPicPr>
            <p:nvPr/>
          </p:nvPicPr>
          <p:blipFill rotWithShape="1">
            <a:blip r:embed="rId3"/>
            <a:srcRect l="43585" t="62321" r="48872" b="6707"/>
            <a:stretch/>
          </p:blipFill>
          <p:spPr>
            <a:xfrm>
              <a:off x="7119148" y="2058886"/>
              <a:ext cx="447869" cy="703796"/>
            </a:xfrm>
            <a:prstGeom prst="rect">
              <a:avLst/>
            </a:prstGeom>
          </p:spPr>
        </p:pic>
        <p:pic>
          <p:nvPicPr>
            <p:cNvPr id="18" name="그림 17">
              <a:extLst>
                <a:ext uri="{FF2B5EF4-FFF2-40B4-BE49-F238E27FC236}">
                  <a16:creationId xmlns:a16="http://schemas.microsoft.com/office/drawing/2014/main" id="{ED1E8ACA-C987-4782-B4FC-1B3157702B4E}"/>
                </a:ext>
              </a:extLst>
            </p:cNvPr>
            <p:cNvPicPr>
              <a:picLocks noChangeAspect="1"/>
            </p:cNvPicPr>
            <p:nvPr/>
          </p:nvPicPr>
          <p:blipFill rotWithShape="1">
            <a:blip r:embed="rId3"/>
            <a:srcRect l="42429" t="27491" r="49713" b="48244"/>
            <a:stretch/>
          </p:blipFill>
          <p:spPr>
            <a:xfrm>
              <a:off x="8873412" y="2211298"/>
              <a:ext cx="466530" cy="551384"/>
            </a:xfrm>
            <a:prstGeom prst="rect">
              <a:avLst/>
            </a:prstGeom>
          </p:spPr>
        </p:pic>
      </p:grpSp>
    </p:spTree>
    <p:extLst>
      <p:ext uri="{BB962C8B-B14F-4D97-AF65-F5344CB8AC3E}">
        <p14:creationId xmlns:p14="http://schemas.microsoft.com/office/powerpoint/2010/main" val="52880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5F15C41-A8C3-47C1-A1CE-1AD057A7D451}"/>
              </a:ext>
            </a:extLst>
          </p:cNvPr>
          <p:cNvSpPr>
            <a:spLocks noGrp="1"/>
          </p:cNvSpPr>
          <p:nvPr>
            <p:ph type="sldNum" sz="quarter" idx="12"/>
          </p:nvPr>
        </p:nvSpPr>
        <p:spPr/>
        <p:txBody>
          <a:bodyPr/>
          <a:lstStyle/>
          <a:p>
            <a:fld id="{634DECA5-6CD8-44AF-ACED-5DC73A540B1E}" type="slidenum">
              <a:rPr lang="ko-KR" altLang="en-US" smtClean="0"/>
              <a:t>24</a:t>
            </a:fld>
            <a:endParaRPr lang="ko-KR" altLang="en-US"/>
          </a:p>
        </p:txBody>
      </p:sp>
      <p:sp>
        <p:nvSpPr>
          <p:cNvPr id="2" name="제목 1">
            <a:extLst>
              <a:ext uri="{FF2B5EF4-FFF2-40B4-BE49-F238E27FC236}">
                <a16:creationId xmlns:a16="http://schemas.microsoft.com/office/drawing/2014/main" id="{E3BEF093-DB27-4B2F-B298-A0BC5F2F7F10}"/>
              </a:ext>
            </a:extLst>
          </p:cNvPr>
          <p:cNvSpPr>
            <a:spLocks noGrp="1"/>
          </p:cNvSpPr>
          <p:nvPr>
            <p:ph type="title"/>
          </p:nvPr>
        </p:nvSpPr>
        <p:spPr/>
        <p:txBody>
          <a:bodyPr/>
          <a:lstStyle/>
          <a:p>
            <a:r>
              <a:rPr lang="ko-KR" altLang="en-US"/>
              <a:t>워드 임베딩이란 무엇인가</a:t>
            </a:r>
            <a:r>
              <a:rPr lang="en-US" altLang="ko-KR"/>
              <a:t>?</a:t>
            </a:r>
          </a:p>
        </p:txBody>
      </p:sp>
      <p:sp>
        <p:nvSpPr>
          <p:cNvPr id="3" name="내용 개체 틀 2">
            <a:extLst>
              <a:ext uri="{FF2B5EF4-FFF2-40B4-BE49-F238E27FC236}">
                <a16:creationId xmlns:a16="http://schemas.microsoft.com/office/drawing/2014/main" id="{74FCD242-3798-4E02-9D06-3E9A5837F9F3}"/>
              </a:ext>
            </a:extLst>
          </p:cNvPr>
          <p:cNvSpPr>
            <a:spLocks noGrp="1"/>
          </p:cNvSpPr>
          <p:nvPr>
            <p:ph idx="1"/>
          </p:nvPr>
        </p:nvSpPr>
        <p:spPr/>
        <p:txBody>
          <a:bodyPr/>
          <a:lstStyle/>
          <a:p>
            <a:r>
              <a:rPr lang="ko-KR" altLang="en-US"/>
              <a:t>워드임베딩</a:t>
            </a:r>
            <a:r>
              <a:rPr lang="en-US" altLang="ko-KR"/>
              <a:t>(word embedding)</a:t>
            </a:r>
            <a:r>
              <a:rPr lang="ko-KR" altLang="en-US"/>
              <a:t>이란 단어를 밀집 벡터</a:t>
            </a:r>
            <a:r>
              <a:rPr lang="en-US" altLang="ko-KR"/>
              <a:t>(Dense Vector)</a:t>
            </a:r>
            <a:r>
              <a:rPr lang="ko-KR" altLang="en-US"/>
              <a:t>의 형태로 표현하는 방법이다</a:t>
            </a:r>
            <a:r>
              <a:rPr lang="en-US" altLang="ko-KR"/>
              <a:t>.</a:t>
            </a:r>
            <a:r>
              <a:rPr lang="ko-KR" altLang="en-US"/>
              <a:t> </a:t>
            </a:r>
            <a:endParaRPr lang="en-US" altLang="ko-KR"/>
          </a:p>
          <a:p>
            <a:pPr lvl="1"/>
            <a:r>
              <a:rPr lang="ko-KR" altLang="en-US"/>
              <a:t>밀집</a:t>
            </a:r>
            <a:r>
              <a:rPr lang="en-US" altLang="ko-KR"/>
              <a:t>(Dense representation)</a:t>
            </a:r>
            <a:r>
              <a:rPr lang="ko-KR" altLang="en-US"/>
              <a:t>은 사용자가 설정한 값으로 모든 단어의 벡터 차원을 맞춘다</a:t>
            </a:r>
            <a:r>
              <a:rPr lang="en-US" altLang="ko-KR"/>
              <a:t>. </a:t>
            </a:r>
          </a:p>
          <a:p>
            <a:pPr lvl="1"/>
            <a:r>
              <a:rPr lang="ko-KR" altLang="en-US"/>
              <a:t>두 개의 비슷한 단어가 벡터 공간에서 매우 가까운 위치에 있는 유사한 벡터로 표현됨</a:t>
            </a:r>
            <a:endParaRPr lang="en-US" altLang="ko-KR"/>
          </a:p>
          <a:p>
            <a:pPr lvl="1"/>
            <a:r>
              <a:rPr lang="ko-KR" altLang="en-US"/>
              <a:t>사전 훈련된 대표적인 워드임베딩 알고리즘으로는 </a:t>
            </a:r>
            <a:r>
              <a:rPr lang="en-US" altLang="ko-KR"/>
              <a:t>Word2Vec, FastText, Glove</a:t>
            </a:r>
            <a:r>
              <a:rPr lang="ko-KR" altLang="en-US"/>
              <a:t>등이 있다</a:t>
            </a:r>
            <a:r>
              <a:rPr lang="en-US" altLang="ko-KR"/>
              <a:t>.  </a:t>
            </a:r>
            <a:endParaRPr lang="ko-KR" altLang="en-US"/>
          </a:p>
        </p:txBody>
      </p:sp>
      <p:grpSp>
        <p:nvGrpSpPr>
          <p:cNvPr id="9" name="그룹 8">
            <a:extLst>
              <a:ext uri="{FF2B5EF4-FFF2-40B4-BE49-F238E27FC236}">
                <a16:creationId xmlns:a16="http://schemas.microsoft.com/office/drawing/2014/main" id="{0A859FB2-F59A-4384-9DAB-BC2C0DB691B4}"/>
              </a:ext>
            </a:extLst>
          </p:cNvPr>
          <p:cNvGrpSpPr/>
          <p:nvPr/>
        </p:nvGrpSpPr>
        <p:grpSpPr>
          <a:xfrm>
            <a:off x="3506866" y="2496156"/>
            <a:ext cx="4405494" cy="3326147"/>
            <a:chOff x="913434" y="2754494"/>
            <a:chExt cx="3213691" cy="2271043"/>
          </a:xfrm>
        </p:grpSpPr>
        <p:pic>
          <p:nvPicPr>
            <p:cNvPr id="8" name="내용 개체 틀 8">
              <a:extLst>
                <a:ext uri="{FF2B5EF4-FFF2-40B4-BE49-F238E27FC236}">
                  <a16:creationId xmlns:a16="http://schemas.microsoft.com/office/drawing/2014/main" id="{9EDEC391-AF87-4399-986C-6B04698E7A1F}"/>
                </a:ext>
              </a:extLst>
            </p:cNvPr>
            <p:cNvPicPr>
              <a:picLocks noChangeAspect="1"/>
            </p:cNvPicPr>
            <p:nvPr/>
          </p:nvPicPr>
          <p:blipFill>
            <a:blip r:embed="rId2"/>
            <a:stretch>
              <a:fillRect/>
            </a:stretch>
          </p:blipFill>
          <p:spPr>
            <a:xfrm>
              <a:off x="913434" y="3123826"/>
              <a:ext cx="3213691" cy="1901711"/>
            </a:xfrm>
            <a:prstGeom prst="rect">
              <a:avLst/>
            </a:prstGeom>
          </p:spPr>
        </p:pic>
        <p:sp>
          <p:nvSpPr>
            <p:cNvPr id="5" name="TextBox 4">
              <a:extLst>
                <a:ext uri="{FF2B5EF4-FFF2-40B4-BE49-F238E27FC236}">
                  <a16:creationId xmlns:a16="http://schemas.microsoft.com/office/drawing/2014/main" id="{3353FF3F-5033-4FA7-B0ED-8D31501ACEF0}"/>
                </a:ext>
              </a:extLst>
            </p:cNvPr>
            <p:cNvSpPr txBox="1"/>
            <p:nvPr/>
          </p:nvSpPr>
          <p:spPr>
            <a:xfrm>
              <a:off x="1520890" y="2754494"/>
              <a:ext cx="2194832" cy="369332"/>
            </a:xfrm>
            <a:prstGeom prst="rect">
              <a:avLst/>
            </a:prstGeom>
            <a:noFill/>
          </p:spPr>
          <p:txBody>
            <a:bodyPr wrap="none" rtlCol="0">
              <a:spAutoFit/>
            </a:bodyPr>
            <a:lstStyle/>
            <a:p>
              <a:r>
                <a:rPr lang="en-US" altLang="ko-KR"/>
                <a:t>One-Hot embeddings</a:t>
              </a:r>
              <a:endParaRPr lang="ko-KR" altLang="en-US"/>
            </a:p>
          </p:txBody>
        </p:sp>
      </p:grpSp>
    </p:spTree>
    <p:extLst>
      <p:ext uri="{BB962C8B-B14F-4D97-AF65-F5344CB8AC3E}">
        <p14:creationId xmlns:p14="http://schemas.microsoft.com/office/powerpoint/2010/main" val="3904769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ko-KR" altLang="en-US" b="1"/>
              <a:t>워드투벡터</a:t>
            </a:r>
            <a:r>
              <a:rPr lang="en-US" altLang="ko-KR" b="1"/>
              <a:t>(Word2Vec)</a:t>
            </a:r>
            <a:r>
              <a:rPr lang="ko-KR" altLang="en-US" b="1"/>
              <a:t>란 무엇인가</a:t>
            </a:r>
            <a:r>
              <a:rPr lang="en-US" altLang="ko-KR" b="1"/>
              <a:t>? </a:t>
            </a:r>
            <a:endParaRPr lang="ko-KR" altLang="en-US" b="1"/>
          </a:p>
        </p:txBody>
      </p:sp>
      <p:sp>
        <p:nvSpPr>
          <p:cNvPr id="2" name="내용 개체 틀 1">
            <a:extLst>
              <a:ext uri="{FF2B5EF4-FFF2-40B4-BE49-F238E27FC236}">
                <a16:creationId xmlns:a16="http://schemas.microsoft.com/office/drawing/2014/main" id="{6A22CAC6-7584-465F-BCC5-F352D5CD51B2}"/>
              </a:ext>
            </a:extLst>
          </p:cNvPr>
          <p:cNvSpPr>
            <a:spLocks noGrp="1"/>
          </p:cNvSpPr>
          <p:nvPr>
            <p:ph idx="1"/>
          </p:nvPr>
        </p:nvSpPr>
        <p:spPr/>
        <p:txBody>
          <a:bodyPr/>
          <a:lstStyle/>
          <a:p>
            <a:pPr fontAlgn="base"/>
            <a:r>
              <a:rPr lang="ko-KR" altLang="en-US"/>
              <a:t>단어의 의미를 반영한 임베딩 벡터를 만드는 대표적인 방법이다</a:t>
            </a:r>
            <a:r>
              <a:rPr lang="en-US" altLang="ko-KR"/>
              <a:t>. </a:t>
            </a:r>
          </a:p>
          <a:p>
            <a:pPr lvl="1" fontAlgn="base"/>
            <a:r>
              <a:rPr lang="ko-KR" altLang="en-US"/>
              <a:t>임베딩을 한마디로 요약하자면</a:t>
            </a:r>
            <a:r>
              <a:rPr lang="en-US" altLang="ko-KR"/>
              <a:t>, </a:t>
            </a:r>
            <a:r>
              <a:rPr lang="ko-KR" altLang="en-US"/>
              <a:t>단어를 낮은 차원의 실수 벡터로 표현하는 기법이다</a:t>
            </a:r>
            <a:r>
              <a:rPr lang="en-US" altLang="ko-KR"/>
              <a:t>. </a:t>
            </a:r>
            <a:endParaRPr lang="ko-KR" altLang="en-US"/>
          </a:p>
          <a:p>
            <a:pPr lvl="1" fontAlgn="base"/>
            <a:r>
              <a:rPr lang="ko-KR" altLang="en-US"/>
              <a:t>벡터가 된 단어들은 이제 ‘벡터’이므로 서로 연산 또한 가능하다</a:t>
            </a:r>
            <a:r>
              <a:rPr lang="en-US" altLang="ko-KR"/>
              <a:t>.</a:t>
            </a:r>
          </a:p>
          <a:p>
            <a:pPr lvl="1" fontAlgn="base"/>
            <a:endParaRPr lang="ko-KR" altLang="en-US"/>
          </a:p>
          <a:p>
            <a:pPr marL="0" indent="0">
              <a:buNone/>
            </a:pPr>
            <a:endParaRPr lang="en-US" altLang="ko-KR" b="1"/>
          </a:p>
          <a:p>
            <a:endParaRPr lang="ko-KR" altLang="en-US"/>
          </a:p>
        </p:txBody>
      </p:sp>
      <p:grpSp>
        <p:nvGrpSpPr>
          <p:cNvPr id="18" name="그룹 17">
            <a:extLst>
              <a:ext uri="{FF2B5EF4-FFF2-40B4-BE49-F238E27FC236}">
                <a16:creationId xmlns:a16="http://schemas.microsoft.com/office/drawing/2014/main" id="{7CBB4559-1D7A-4AD1-ADD1-1362EF05B562}"/>
              </a:ext>
            </a:extLst>
          </p:cNvPr>
          <p:cNvGrpSpPr/>
          <p:nvPr/>
        </p:nvGrpSpPr>
        <p:grpSpPr>
          <a:xfrm>
            <a:off x="1779253" y="2663612"/>
            <a:ext cx="3492331" cy="461666"/>
            <a:chOff x="2422465" y="2402354"/>
            <a:chExt cx="3492331" cy="461666"/>
          </a:xfrm>
        </p:grpSpPr>
        <p:sp>
          <p:nvSpPr>
            <p:cNvPr id="35" name="TextBox 34">
              <a:extLst>
                <a:ext uri="{FF2B5EF4-FFF2-40B4-BE49-F238E27FC236}">
                  <a16:creationId xmlns:a16="http://schemas.microsoft.com/office/drawing/2014/main" id="{C2D8EB2C-5E57-45DF-A628-B4C2CD496E44}"/>
                </a:ext>
              </a:extLst>
            </p:cNvPr>
            <p:cNvSpPr txBox="1"/>
            <p:nvPr/>
          </p:nvSpPr>
          <p:spPr>
            <a:xfrm>
              <a:off x="2422465" y="2402354"/>
              <a:ext cx="264816"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I</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67C8A37E-291C-49FF-A8B5-694FE7C16A93}"/>
                </a:ext>
              </a:extLst>
            </p:cNvPr>
            <p:cNvSpPr txBox="1"/>
            <p:nvPr/>
          </p:nvSpPr>
          <p:spPr>
            <a:xfrm>
              <a:off x="3700728" y="2402355"/>
              <a:ext cx="2214068"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  1,  0,  0,  0  ]</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grpSp>
      <p:grpSp>
        <p:nvGrpSpPr>
          <p:cNvPr id="19" name="그룹 18">
            <a:extLst>
              <a:ext uri="{FF2B5EF4-FFF2-40B4-BE49-F238E27FC236}">
                <a16:creationId xmlns:a16="http://schemas.microsoft.com/office/drawing/2014/main" id="{D9449C23-752B-4F42-BB38-40928AD1D6D4}"/>
              </a:ext>
            </a:extLst>
          </p:cNvPr>
          <p:cNvGrpSpPr/>
          <p:nvPr/>
        </p:nvGrpSpPr>
        <p:grpSpPr>
          <a:xfrm>
            <a:off x="1779253" y="4185590"/>
            <a:ext cx="3481221" cy="461665"/>
            <a:chOff x="2433575" y="3168819"/>
            <a:chExt cx="3481221" cy="461665"/>
          </a:xfrm>
        </p:grpSpPr>
        <p:sp>
          <p:nvSpPr>
            <p:cNvPr id="33" name="TextBox 32">
              <a:extLst>
                <a:ext uri="{FF2B5EF4-FFF2-40B4-BE49-F238E27FC236}">
                  <a16:creationId xmlns:a16="http://schemas.microsoft.com/office/drawing/2014/main" id="{3BEC5FC0-EC84-4DBA-AD6D-A604B8D8EC5A}"/>
                </a:ext>
              </a:extLst>
            </p:cNvPr>
            <p:cNvSpPr txBox="1"/>
            <p:nvPr/>
          </p:nvSpPr>
          <p:spPr>
            <a:xfrm>
              <a:off x="2433575" y="3168819"/>
              <a:ext cx="777777"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love</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sp>
          <p:nvSpPr>
            <p:cNvPr id="34" name="TextBox 33">
              <a:extLst>
                <a:ext uri="{FF2B5EF4-FFF2-40B4-BE49-F238E27FC236}">
                  <a16:creationId xmlns:a16="http://schemas.microsoft.com/office/drawing/2014/main" id="{3E9D17D8-8EE3-4410-AD94-A3470783A7BC}"/>
                </a:ext>
              </a:extLst>
            </p:cNvPr>
            <p:cNvSpPr txBox="1"/>
            <p:nvPr/>
          </p:nvSpPr>
          <p:spPr>
            <a:xfrm>
              <a:off x="3700728" y="3168819"/>
              <a:ext cx="2214068"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  0,  1,  0,  0  ]</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grpSp>
      <p:grpSp>
        <p:nvGrpSpPr>
          <p:cNvPr id="20" name="그룹 19">
            <a:extLst>
              <a:ext uri="{FF2B5EF4-FFF2-40B4-BE49-F238E27FC236}">
                <a16:creationId xmlns:a16="http://schemas.microsoft.com/office/drawing/2014/main" id="{3ABD2207-80D1-4CF6-B75E-F8B6E2C3AFDC}"/>
              </a:ext>
            </a:extLst>
          </p:cNvPr>
          <p:cNvGrpSpPr/>
          <p:nvPr/>
        </p:nvGrpSpPr>
        <p:grpSpPr>
          <a:xfrm>
            <a:off x="1779253" y="4944558"/>
            <a:ext cx="3481221" cy="461665"/>
            <a:chOff x="2433575" y="3927787"/>
            <a:chExt cx="3481221" cy="461665"/>
          </a:xfrm>
        </p:grpSpPr>
        <p:sp>
          <p:nvSpPr>
            <p:cNvPr id="31" name="TextBox 30">
              <a:extLst>
                <a:ext uri="{FF2B5EF4-FFF2-40B4-BE49-F238E27FC236}">
                  <a16:creationId xmlns:a16="http://schemas.microsoft.com/office/drawing/2014/main" id="{BBA05C5F-D6CE-471D-916A-E8693B3AE064}"/>
                </a:ext>
              </a:extLst>
            </p:cNvPr>
            <p:cNvSpPr txBox="1"/>
            <p:nvPr/>
          </p:nvSpPr>
          <p:spPr>
            <a:xfrm>
              <a:off x="2433575" y="3927787"/>
              <a:ext cx="922047"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pizza</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sp>
          <p:nvSpPr>
            <p:cNvPr id="32" name="TextBox 31">
              <a:extLst>
                <a:ext uri="{FF2B5EF4-FFF2-40B4-BE49-F238E27FC236}">
                  <a16:creationId xmlns:a16="http://schemas.microsoft.com/office/drawing/2014/main" id="{F676AD5B-C204-4357-8400-623F96A37693}"/>
                </a:ext>
              </a:extLst>
            </p:cNvPr>
            <p:cNvSpPr txBox="1"/>
            <p:nvPr/>
          </p:nvSpPr>
          <p:spPr>
            <a:xfrm>
              <a:off x="3700728" y="3927787"/>
              <a:ext cx="2214068"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  0,  0,  1,  0  ]</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grpSp>
      <p:grpSp>
        <p:nvGrpSpPr>
          <p:cNvPr id="21" name="그룹 20">
            <a:extLst>
              <a:ext uri="{FF2B5EF4-FFF2-40B4-BE49-F238E27FC236}">
                <a16:creationId xmlns:a16="http://schemas.microsoft.com/office/drawing/2014/main" id="{66219EC4-878A-49BA-B4E2-50E1D36426E0}"/>
              </a:ext>
            </a:extLst>
          </p:cNvPr>
          <p:cNvGrpSpPr/>
          <p:nvPr/>
        </p:nvGrpSpPr>
        <p:grpSpPr>
          <a:xfrm>
            <a:off x="6162261" y="2663611"/>
            <a:ext cx="3481221" cy="461665"/>
            <a:chOff x="2433575" y="4686755"/>
            <a:chExt cx="3481221" cy="461665"/>
          </a:xfrm>
        </p:grpSpPr>
        <p:sp>
          <p:nvSpPr>
            <p:cNvPr id="29" name="TextBox 28">
              <a:extLst>
                <a:ext uri="{FF2B5EF4-FFF2-40B4-BE49-F238E27FC236}">
                  <a16:creationId xmlns:a16="http://schemas.microsoft.com/office/drawing/2014/main" id="{16F1C31C-855B-4290-B3DF-A50F2CD07D0E}"/>
                </a:ext>
              </a:extLst>
            </p:cNvPr>
            <p:cNvSpPr txBox="1"/>
            <p:nvPr/>
          </p:nvSpPr>
          <p:spPr>
            <a:xfrm>
              <a:off x="2433575" y="4686755"/>
              <a:ext cx="708912"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you</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sp>
          <p:nvSpPr>
            <p:cNvPr id="30" name="TextBox 29">
              <a:extLst>
                <a:ext uri="{FF2B5EF4-FFF2-40B4-BE49-F238E27FC236}">
                  <a16:creationId xmlns:a16="http://schemas.microsoft.com/office/drawing/2014/main" id="{94C403F2-001D-48BB-8BFB-01D6808C92E2}"/>
                </a:ext>
              </a:extLst>
            </p:cNvPr>
            <p:cNvSpPr txBox="1"/>
            <p:nvPr/>
          </p:nvSpPr>
          <p:spPr>
            <a:xfrm>
              <a:off x="3700728" y="4686755"/>
              <a:ext cx="2214068" cy="461665"/>
            </a:xfrm>
            <a:prstGeom prst="rect">
              <a:avLst/>
            </a:prstGeom>
            <a:noFill/>
          </p:spPr>
          <p:txBody>
            <a:bodyPr wrap="none" rtlCol="0">
              <a:spAutoFit/>
            </a:bodyPr>
            <a:lstStyle/>
            <a:p>
              <a:r>
                <a:rPr lang="en-US" altLang="ko-KR" sz="2400">
                  <a:solidFill>
                    <a:srgbClr val="0070C0"/>
                  </a:solidFill>
                  <a:latin typeface="나눔스퀘어 Bold" panose="020B0600000101010101" pitchFamily="50" charset="-127"/>
                  <a:ea typeface="나눔스퀘어 Bold" panose="020B0600000101010101" pitchFamily="50" charset="-127"/>
                </a:rPr>
                <a:t>[  0,  0,  0,  1  ]</a:t>
              </a:r>
              <a:endParaRPr lang="ko-KR" altLang="en-US" sz="2400">
                <a:solidFill>
                  <a:srgbClr val="0070C0"/>
                </a:solidFill>
                <a:latin typeface="나눔스퀘어 Bold" panose="020B0600000101010101" pitchFamily="50" charset="-127"/>
                <a:ea typeface="나눔스퀘어 Bold" panose="020B0600000101010101" pitchFamily="50" charset="-127"/>
              </a:endParaRPr>
            </a:p>
          </p:txBody>
        </p:sp>
      </p:grpSp>
      <p:sp>
        <p:nvSpPr>
          <p:cNvPr id="37" name="TextBox 36">
            <a:extLst>
              <a:ext uri="{FF2B5EF4-FFF2-40B4-BE49-F238E27FC236}">
                <a16:creationId xmlns:a16="http://schemas.microsoft.com/office/drawing/2014/main" id="{931FA85A-A7ED-4777-AA5A-6411E0DDE9D1}"/>
              </a:ext>
            </a:extLst>
          </p:cNvPr>
          <p:cNvSpPr txBox="1"/>
          <p:nvPr/>
        </p:nvSpPr>
        <p:spPr>
          <a:xfrm>
            <a:off x="3057516" y="3271058"/>
            <a:ext cx="1829347" cy="461665"/>
          </a:xfrm>
          <a:prstGeom prst="rect">
            <a:avLst/>
          </a:prstGeom>
          <a:noFill/>
        </p:spPr>
        <p:txBody>
          <a:bodyPr wrap="none" rtlCol="0">
            <a:spAutoFit/>
          </a:bodyPr>
          <a:lstStyle/>
          <a:p>
            <a:r>
              <a:rPr lang="en-US" altLang="ko-KR" sz="2400">
                <a:latin typeface="나눔스퀘어 Bold" panose="020B0600000101010101" pitchFamily="50" charset="-127"/>
                <a:ea typeface="나눔스퀘어 Bold" panose="020B0600000101010101" pitchFamily="50" charset="-127"/>
              </a:rPr>
              <a:t>[  0.1, 0.2  ]</a:t>
            </a:r>
            <a:endParaRPr lang="ko-KR" altLang="en-US" sz="2400">
              <a:latin typeface="나눔스퀘어 Bold" panose="020B0600000101010101" pitchFamily="50" charset="-127"/>
              <a:ea typeface="나눔스퀘어 Bold" panose="020B0600000101010101" pitchFamily="50" charset="-127"/>
            </a:endParaRPr>
          </a:p>
        </p:txBody>
      </p:sp>
      <p:sp>
        <p:nvSpPr>
          <p:cNvPr id="38" name="TextBox 37">
            <a:extLst>
              <a:ext uri="{FF2B5EF4-FFF2-40B4-BE49-F238E27FC236}">
                <a16:creationId xmlns:a16="http://schemas.microsoft.com/office/drawing/2014/main" id="{BB98BE91-AB7D-4CB1-AFA1-2DEAC8DE8779}"/>
              </a:ext>
            </a:extLst>
          </p:cNvPr>
          <p:cNvSpPr txBox="1"/>
          <p:nvPr/>
        </p:nvSpPr>
        <p:spPr>
          <a:xfrm>
            <a:off x="7526879" y="3326069"/>
            <a:ext cx="1829347" cy="461665"/>
          </a:xfrm>
          <a:prstGeom prst="rect">
            <a:avLst/>
          </a:prstGeom>
          <a:noFill/>
        </p:spPr>
        <p:txBody>
          <a:bodyPr wrap="none" rtlCol="0">
            <a:spAutoFit/>
          </a:bodyPr>
          <a:lstStyle/>
          <a:p>
            <a:r>
              <a:rPr lang="en-US" altLang="ko-KR" sz="2400">
                <a:latin typeface="나눔스퀘어 Bold" panose="020B0600000101010101" pitchFamily="50" charset="-127"/>
                <a:ea typeface="나눔스퀘어 Bold" panose="020B0600000101010101" pitchFamily="50" charset="-127"/>
              </a:rPr>
              <a:t>[  0.1, 0.1  ]</a:t>
            </a:r>
            <a:endParaRPr lang="ko-KR" altLang="en-US" sz="2400">
              <a:latin typeface="나눔스퀘어 Bold" panose="020B0600000101010101" pitchFamily="50" charset="-127"/>
              <a:ea typeface="나눔스퀘어 Bold" panose="020B0600000101010101" pitchFamily="50" charset="-127"/>
            </a:endParaRPr>
          </a:p>
        </p:txBody>
      </p:sp>
      <p:sp>
        <p:nvSpPr>
          <p:cNvPr id="39" name="TextBox 38">
            <a:extLst>
              <a:ext uri="{FF2B5EF4-FFF2-40B4-BE49-F238E27FC236}">
                <a16:creationId xmlns:a16="http://schemas.microsoft.com/office/drawing/2014/main" id="{AAB815E1-E3F4-4EF4-86D1-157D2906F414}"/>
              </a:ext>
            </a:extLst>
          </p:cNvPr>
          <p:cNvSpPr txBox="1"/>
          <p:nvPr/>
        </p:nvSpPr>
        <p:spPr>
          <a:xfrm>
            <a:off x="5502136" y="4227551"/>
            <a:ext cx="1829347" cy="461665"/>
          </a:xfrm>
          <a:prstGeom prst="rect">
            <a:avLst/>
          </a:prstGeom>
          <a:noFill/>
        </p:spPr>
        <p:txBody>
          <a:bodyPr wrap="none" rtlCol="0">
            <a:spAutoFit/>
          </a:bodyPr>
          <a:lstStyle/>
          <a:p>
            <a:r>
              <a:rPr lang="en-US" altLang="ko-KR" sz="2400">
                <a:latin typeface="나눔스퀘어 Bold" panose="020B0600000101010101" pitchFamily="50" charset="-127"/>
                <a:ea typeface="나눔스퀘어 Bold" panose="020B0600000101010101" pitchFamily="50" charset="-127"/>
              </a:rPr>
              <a:t>[  0.7, 0.3  ]</a:t>
            </a:r>
            <a:endParaRPr lang="ko-KR" altLang="en-US" sz="2400">
              <a:latin typeface="나눔스퀘어 Bold" panose="020B0600000101010101" pitchFamily="50" charset="-127"/>
              <a:ea typeface="나눔스퀘어 Bold" panose="020B0600000101010101" pitchFamily="50" charset="-127"/>
            </a:endParaRPr>
          </a:p>
        </p:txBody>
      </p:sp>
      <p:sp>
        <p:nvSpPr>
          <p:cNvPr id="40" name="TextBox 39">
            <a:extLst>
              <a:ext uri="{FF2B5EF4-FFF2-40B4-BE49-F238E27FC236}">
                <a16:creationId xmlns:a16="http://schemas.microsoft.com/office/drawing/2014/main" id="{9829D5C7-CCC5-4B53-B70D-462FA43D2747}"/>
              </a:ext>
            </a:extLst>
          </p:cNvPr>
          <p:cNvSpPr txBox="1"/>
          <p:nvPr/>
        </p:nvSpPr>
        <p:spPr>
          <a:xfrm>
            <a:off x="5502136" y="4949807"/>
            <a:ext cx="1829347" cy="461665"/>
          </a:xfrm>
          <a:prstGeom prst="rect">
            <a:avLst/>
          </a:prstGeom>
          <a:noFill/>
        </p:spPr>
        <p:txBody>
          <a:bodyPr wrap="none" rtlCol="0">
            <a:spAutoFit/>
          </a:bodyPr>
          <a:lstStyle/>
          <a:p>
            <a:r>
              <a:rPr lang="en-US" altLang="ko-KR" sz="2400">
                <a:latin typeface="나눔스퀘어 Bold" panose="020B0600000101010101" pitchFamily="50" charset="-127"/>
                <a:ea typeface="나눔스퀘어 Bold" panose="020B0600000101010101" pitchFamily="50" charset="-127"/>
              </a:rPr>
              <a:t>[  0.5, 0.9  ]</a:t>
            </a:r>
            <a:endParaRPr lang="ko-KR" altLang="en-US" sz="240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686802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ko-KR" altLang="en-US" b="1"/>
              <a:t>워드투벡터</a:t>
            </a:r>
            <a:r>
              <a:rPr lang="en-US" altLang="ko-KR" b="1"/>
              <a:t>(Word2Vec) </a:t>
            </a:r>
            <a:r>
              <a:rPr lang="ko-KR" altLang="en-US" b="1"/>
              <a:t>이해하기</a:t>
            </a:r>
          </a:p>
        </p:txBody>
      </p:sp>
      <p:sp>
        <p:nvSpPr>
          <p:cNvPr id="2" name="내용 개체 틀 1">
            <a:extLst>
              <a:ext uri="{FF2B5EF4-FFF2-40B4-BE49-F238E27FC236}">
                <a16:creationId xmlns:a16="http://schemas.microsoft.com/office/drawing/2014/main" id="{6A22CAC6-7584-465F-BCC5-F352D5CD51B2}"/>
              </a:ext>
            </a:extLst>
          </p:cNvPr>
          <p:cNvSpPr>
            <a:spLocks noGrp="1"/>
          </p:cNvSpPr>
          <p:nvPr>
            <p:ph idx="1"/>
          </p:nvPr>
        </p:nvSpPr>
        <p:spPr/>
        <p:txBody>
          <a:bodyPr>
            <a:normAutofit/>
          </a:bodyPr>
          <a:lstStyle/>
          <a:p>
            <a:pPr fontAlgn="base"/>
            <a:r>
              <a:rPr lang="ko-KR" altLang="en-US"/>
              <a:t>아래와 같이 </a:t>
            </a:r>
            <a:r>
              <a:rPr lang="en-US" altLang="ko-KR"/>
              <a:t>4</a:t>
            </a:r>
            <a:r>
              <a:rPr lang="ko-KR" altLang="en-US"/>
              <a:t>개의 단어만 있는 </a:t>
            </a:r>
            <a:r>
              <a:rPr lang="en-US" altLang="ko-KR"/>
              <a:t>W ord2Vec </a:t>
            </a:r>
            <a:r>
              <a:rPr lang="ko-KR" altLang="en-US"/>
              <a:t>모델을 구성해보자</a:t>
            </a:r>
            <a:r>
              <a:rPr lang="en-US" altLang="ko-KR"/>
              <a:t>.</a:t>
            </a:r>
          </a:p>
          <a:p>
            <a:pPr lvl="1" fontAlgn="base"/>
            <a:r>
              <a:rPr lang="ko-KR" altLang="en-US"/>
              <a:t>그러면 </a:t>
            </a:r>
            <a:r>
              <a:rPr lang="en-US" altLang="ko-KR"/>
              <a:t>one-hot encoding </a:t>
            </a:r>
            <a:r>
              <a:rPr lang="ko-KR" altLang="en-US"/>
              <a:t>벡터의 크기가 </a:t>
            </a:r>
            <a:r>
              <a:rPr lang="en-US" altLang="ko-KR"/>
              <a:t>4</a:t>
            </a:r>
            <a:r>
              <a:rPr lang="ko-KR" altLang="en-US"/>
              <a:t>이기 때문에 </a:t>
            </a:r>
            <a:r>
              <a:rPr lang="en-US" altLang="ko-KR"/>
              <a:t>4</a:t>
            </a:r>
            <a:r>
              <a:rPr lang="ko-KR" altLang="en-US"/>
              <a:t>개의 입력을 받는다</a:t>
            </a:r>
            <a:r>
              <a:rPr lang="en-US" altLang="ko-KR"/>
              <a:t>.</a:t>
            </a:r>
          </a:p>
          <a:p>
            <a:pPr lvl="1" fontAlgn="base"/>
            <a:r>
              <a:rPr lang="ko-KR" altLang="en-US"/>
              <a:t>차원 축소하고 중요한 특성들을 보존하기 위해 은닉층 노드를 </a:t>
            </a:r>
            <a:r>
              <a:rPr lang="en-US" altLang="ko-KR"/>
              <a:t>2</a:t>
            </a:r>
            <a:r>
              <a:rPr lang="ko-KR" altLang="en-US"/>
              <a:t>개 추가하겠습니다</a:t>
            </a:r>
            <a:r>
              <a:rPr lang="en-US" altLang="ko-KR"/>
              <a:t>. </a:t>
            </a:r>
          </a:p>
          <a:p>
            <a:pPr lvl="1" fontAlgn="base"/>
            <a:r>
              <a:rPr lang="ko-KR" altLang="en-US"/>
              <a:t>그리고 단어</a:t>
            </a:r>
            <a:r>
              <a:rPr lang="en-US" altLang="ko-KR"/>
              <a:t>-</a:t>
            </a:r>
            <a:r>
              <a:rPr lang="ko-KR" altLang="en-US"/>
              <a:t>단어 간의 학습을 위해 출력층은 다시 </a:t>
            </a:r>
            <a:r>
              <a:rPr lang="en-US" altLang="ko-KR"/>
              <a:t>4</a:t>
            </a:r>
            <a:r>
              <a:rPr lang="ko-KR" altLang="en-US"/>
              <a:t>개의 노드를 구성하겠습니다</a:t>
            </a:r>
            <a:r>
              <a:rPr lang="en-US" altLang="ko-KR"/>
              <a:t>. </a:t>
            </a:r>
            <a:r>
              <a:rPr lang="ko-KR" altLang="en-US"/>
              <a:t> </a:t>
            </a:r>
            <a:endParaRPr lang="en-US" altLang="ko-KR"/>
          </a:p>
          <a:p>
            <a:pPr fontAlgn="base"/>
            <a:r>
              <a:rPr lang="ko-KR" altLang="en-US"/>
              <a:t>워드투벡터의 학습방법은 보통 </a:t>
            </a:r>
            <a:r>
              <a:rPr lang="en-US" altLang="ko-KR"/>
              <a:t>2</a:t>
            </a:r>
            <a:r>
              <a:rPr lang="ko-KR" altLang="en-US"/>
              <a:t>가지 방법으로 단어 데이터셋을 훈련합니다</a:t>
            </a:r>
            <a:r>
              <a:rPr lang="en-US" altLang="ko-KR"/>
              <a:t>.</a:t>
            </a:r>
          </a:p>
          <a:p>
            <a:pPr lvl="1" fontAlgn="base"/>
            <a:r>
              <a:rPr lang="en-US" altLang="ko-KR"/>
              <a:t>Continuous Bag-of-words (CBOW)</a:t>
            </a:r>
          </a:p>
          <a:p>
            <a:pPr lvl="1" fontAlgn="base"/>
            <a:r>
              <a:rPr lang="en-US" altLang="ko-KR"/>
              <a:t>Skip-Gram</a:t>
            </a:r>
          </a:p>
          <a:p>
            <a:pPr marL="457200" lvl="1" indent="0" fontAlgn="base">
              <a:buNone/>
            </a:pPr>
            <a:r>
              <a:rPr lang="en-US" altLang="ko-KR"/>
              <a:t> </a:t>
            </a:r>
            <a:r>
              <a:rPr lang="ko-KR" altLang="en-US"/>
              <a:t> </a:t>
            </a:r>
          </a:p>
        </p:txBody>
      </p:sp>
      <p:grpSp>
        <p:nvGrpSpPr>
          <p:cNvPr id="12" name="그룹 11">
            <a:extLst>
              <a:ext uri="{FF2B5EF4-FFF2-40B4-BE49-F238E27FC236}">
                <a16:creationId xmlns:a16="http://schemas.microsoft.com/office/drawing/2014/main" id="{471FCE54-A556-4365-96F2-2A5B904E262A}"/>
              </a:ext>
            </a:extLst>
          </p:cNvPr>
          <p:cNvGrpSpPr/>
          <p:nvPr/>
        </p:nvGrpSpPr>
        <p:grpSpPr>
          <a:xfrm>
            <a:off x="941805" y="3519650"/>
            <a:ext cx="2985782" cy="1766291"/>
            <a:chOff x="933061" y="1662709"/>
            <a:chExt cx="2985782" cy="1766291"/>
          </a:xfrm>
        </p:grpSpPr>
        <p:grpSp>
          <p:nvGrpSpPr>
            <p:cNvPr id="8" name="그룹 7">
              <a:extLst>
                <a:ext uri="{FF2B5EF4-FFF2-40B4-BE49-F238E27FC236}">
                  <a16:creationId xmlns:a16="http://schemas.microsoft.com/office/drawing/2014/main" id="{90E019C7-A98D-44A2-B05D-E0646DDBE1C9}"/>
                </a:ext>
              </a:extLst>
            </p:cNvPr>
            <p:cNvGrpSpPr/>
            <p:nvPr/>
          </p:nvGrpSpPr>
          <p:grpSpPr>
            <a:xfrm>
              <a:off x="933061" y="2181093"/>
              <a:ext cx="2985782" cy="1247907"/>
              <a:chOff x="970383" y="1817619"/>
              <a:chExt cx="2985782" cy="1247907"/>
            </a:xfrm>
          </p:grpSpPr>
          <p:grpSp>
            <p:nvGrpSpPr>
              <p:cNvPr id="7" name="그룹 6">
                <a:extLst>
                  <a:ext uri="{FF2B5EF4-FFF2-40B4-BE49-F238E27FC236}">
                    <a16:creationId xmlns:a16="http://schemas.microsoft.com/office/drawing/2014/main" id="{FC1C1AB8-C0F8-48A7-85E0-41DE06D796FA}"/>
                  </a:ext>
                </a:extLst>
              </p:cNvPr>
              <p:cNvGrpSpPr/>
              <p:nvPr/>
            </p:nvGrpSpPr>
            <p:grpSpPr>
              <a:xfrm>
                <a:off x="970383" y="1817619"/>
                <a:ext cx="2985782" cy="369333"/>
                <a:chOff x="1231640" y="1986538"/>
                <a:chExt cx="2985782" cy="369333"/>
              </a:xfrm>
            </p:grpSpPr>
            <p:sp>
              <p:nvSpPr>
                <p:cNvPr id="23" name="TextBox 22">
                  <a:extLst>
                    <a:ext uri="{FF2B5EF4-FFF2-40B4-BE49-F238E27FC236}">
                      <a16:creationId xmlns:a16="http://schemas.microsoft.com/office/drawing/2014/main" id="{A521B5BA-7E5D-478D-A44B-8D996020F45B}"/>
                    </a:ext>
                  </a:extLst>
                </p:cNvPr>
                <p:cNvSpPr txBox="1"/>
                <p:nvPr/>
              </p:nvSpPr>
              <p:spPr>
                <a:xfrm>
                  <a:off x="1231640" y="1986538"/>
                  <a:ext cx="245580"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I</a:t>
                  </a:r>
                  <a:endParaRPr lang="ko-KR" altLang="en-US">
                    <a:latin typeface="나눔스퀘어 Bold" panose="020B0600000101010101" pitchFamily="50" charset="-127"/>
                    <a:ea typeface="나눔스퀘어 Bold" panose="020B0600000101010101" pitchFamily="50" charset="-127"/>
                  </a:endParaRPr>
                </a:p>
              </p:txBody>
            </p:sp>
            <p:sp>
              <p:nvSpPr>
                <p:cNvPr id="26" name="TextBox 25">
                  <a:extLst>
                    <a:ext uri="{FF2B5EF4-FFF2-40B4-BE49-F238E27FC236}">
                      <a16:creationId xmlns:a16="http://schemas.microsoft.com/office/drawing/2014/main" id="{463B41D8-89E3-47F7-A0E8-1CA445D1DA60}"/>
                    </a:ext>
                  </a:extLst>
                </p:cNvPr>
                <p:cNvSpPr txBox="1"/>
                <p:nvPr/>
              </p:nvSpPr>
              <p:spPr>
                <a:xfrm>
                  <a:off x="2509903" y="1986539"/>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1,  0,  0,  0  ]</a:t>
                  </a:r>
                  <a:endParaRPr lang="ko-KR" altLang="en-US">
                    <a:latin typeface="나눔스퀘어 Bold" panose="020B0600000101010101" pitchFamily="50" charset="-127"/>
                    <a:ea typeface="나눔스퀘어 Bold" panose="020B0600000101010101" pitchFamily="50" charset="-127"/>
                  </a:endParaRPr>
                </a:p>
              </p:txBody>
            </p:sp>
          </p:grpSp>
          <p:grpSp>
            <p:nvGrpSpPr>
              <p:cNvPr id="4" name="그룹 3">
                <a:extLst>
                  <a:ext uri="{FF2B5EF4-FFF2-40B4-BE49-F238E27FC236}">
                    <a16:creationId xmlns:a16="http://schemas.microsoft.com/office/drawing/2014/main" id="{8C6D3991-2CA5-4428-AFEC-69AB4F848AD7}"/>
                  </a:ext>
                </a:extLst>
              </p:cNvPr>
              <p:cNvGrpSpPr/>
              <p:nvPr/>
            </p:nvGrpSpPr>
            <p:grpSpPr>
              <a:xfrm>
                <a:off x="981493" y="2115727"/>
                <a:ext cx="2974672" cy="369332"/>
                <a:chOff x="1242750" y="2753003"/>
                <a:chExt cx="2974672" cy="369332"/>
              </a:xfrm>
            </p:grpSpPr>
            <p:sp>
              <p:nvSpPr>
                <p:cNvPr id="25" name="TextBox 24">
                  <a:extLst>
                    <a:ext uri="{FF2B5EF4-FFF2-40B4-BE49-F238E27FC236}">
                      <a16:creationId xmlns:a16="http://schemas.microsoft.com/office/drawing/2014/main" id="{D97A285A-53DD-47E7-800E-72D3BA123943}"/>
                    </a:ext>
                  </a:extLst>
                </p:cNvPr>
                <p:cNvSpPr txBox="1"/>
                <p:nvPr/>
              </p:nvSpPr>
              <p:spPr>
                <a:xfrm>
                  <a:off x="1242750" y="2753003"/>
                  <a:ext cx="628698"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love</a:t>
                  </a:r>
                  <a:endParaRPr lang="ko-KR" altLang="en-US">
                    <a:latin typeface="나눔스퀘어 Bold" panose="020B0600000101010101" pitchFamily="50" charset="-127"/>
                    <a:ea typeface="나눔스퀘어 Bold" panose="020B0600000101010101" pitchFamily="50" charset="-127"/>
                  </a:endParaRPr>
                </a:p>
              </p:txBody>
            </p:sp>
            <p:sp>
              <p:nvSpPr>
                <p:cNvPr id="27" name="TextBox 26">
                  <a:extLst>
                    <a:ext uri="{FF2B5EF4-FFF2-40B4-BE49-F238E27FC236}">
                      <a16:creationId xmlns:a16="http://schemas.microsoft.com/office/drawing/2014/main" id="{80156B97-FF6C-4B1E-98CB-65ADE4892414}"/>
                    </a:ext>
                  </a:extLst>
                </p:cNvPr>
                <p:cNvSpPr txBox="1"/>
                <p:nvPr/>
              </p:nvSpPr>
              <p:spPr>
                <a:xfrm>
                  <a:off x="2509903" y="2753003"/>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0,  1,  0,  0  ]</a:t>
                  </a:r>
                  <a:endParaRPr lang="ko-KR" altLang="en-US">
                    <a:latin typeface="나눔스퀘어 Bold" panose="020B0600000101010101" pitchFamily="50" charset="-127"/>
                    <a:ea typeface="나눔스퀘어 Bold" panose="020B0600000101010101" pitchFamily="50" charset="-127"/>
                  </a:endParaRPr>
                </a:p>
              </p:txBody>
            </p:sp>
          </p:grpSp>
          <p:grpSp>
            <p:nvGrpSpPr>
              <p:cNvPr id="5" name="그룹 4">
                <a:extLst>
                  <a:ext uri="{FF2B5EF4-FFF2-40B4-BE49-F238E27FC236}">
                    <a16:creationId xmlns:a16="http://schemas.microsoft.com/office/drawing/2014/main" id="{3CFCBE03-E31A-4D99-A25D-065A484AF7B9}"/>
                  </a:ext>
                </a:extLst>
              </p:cNvPr>
              <p:cNvGrpSpPr/>
              <p:nvPr/>
            </p:nvGrpSpPr>
            <p:grpSpPr>
              <a:xfrm>
                <a:off x="981493" y="2398087"/>
                <a:ext cx="2974672" cy="369332"/>
                <a:chOff x="1242750" y="3511971"/>
                <a:chExt cx="2974672" cy="369332"/>
              </a:xfrm>
            </p:grpSpPr>
            <p:sp>
              <p:nvSpPr>
                <p:cNvPr id="24" name="TextBox 23">
                  <a:extLst>
                    <a:ext uri="{FF2B5EF4-FFF2-40B4-BE49-F238E27FC236}">
                      <a16:creationId xmlns:a16="http://schemas.microsoft.com/office/drawing/2014/main" id="{4FFB96CC-8BA4-4381-8F79-5F14138744C7}"/>
                    </a:ext>
                  </a:extLst>
                </p:cNvPr>
                <p:cNvSpPr txBox="1"/>
                <p:nvPr/>
              </p:nvSpPr>
              <p:spPr>
                <a:xfrm>
                  <a:off x="1242750" y="3511971"/>
                  <a:ext cx="73609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pizza</a:t>
                  </a:r>
                  <a:endParaRPr lang="ko-KR" altLang="en-US">
                    <a:latin typeface="나눔스퀘어 Bold" panose="020B0600000101010101" pitchFamily="50" charset="-127"/>
                    <a:ea typeface="나눔스퀘어 Bold" panose="020B0600000101010101" pitchFamily="50" charset="-127"/>
                  </a:endParaRPr>
                </a:p>
              </p:txBody>
            </p:sp>
            <p:sp>
              <p:nvSpPr>
                <p:cNvPr id="28" name="TextBox 27">
                  <a:extLst>
                    <a:ext uri="{FF2B5EF4-FFF2-40B4-BE49-F238E27FC236}">
                      <a16:creationId xmlns:a16="http://schemas.microsoft.com/office/drawing/2014/main" id="{63C2D1E1-DF08-4F73-9E8B-FDF27E43059A}"/>
                    </a:ext>
                  </a:extLst>
                </p:cNvPr>
                <p:cNvSpPr txBox="1"/>
                <p:nvPr/>
              </p:nvSpPr>
              <p:spPr>
                <a:xfrm>
                  <a:off x="2509903" y="3511971"/>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0,  0,  1,  0  ]</a:t>
                  </a:r>
                  <a:endParaRPr lang="ko-KR" altLang="en-US">
                    <a:latin typeface="나눔스퀘어 Bold" panose="020B0600000101010101" pitchFamily="50" charset="-127"/>
                    <a:ea typeface="나눔스퀘어 Bold" panose="020B0600000101010101" pitchFamily="50" charset="-127"/>
                  </a:endParaRPr>
                </a:p>
              </p:txBody>
            </p:sp>
          </p:grpSp>
          <p:grpSp>
            <p:nvGrpSpPr>
              <p:cNvPr id="6" name="그룹 5">
                <a:extLst>
                  <a:ext uri="{FF2B5EF4-FFF2-40B4-BE49-F238E27FC236}">
                    <a16:creationId xmlns:a16="http://schemas.microsoft.com/office/drawing/2014/main" id="{CF2D892F-178F-4D1E-9867-8008AA71A72E}"/>
                  </a:ext>
                </a:extLst>
              </p:cNvPr>
              <p:cNvGrpSpPr/>
              <p:nvPr/>
            </p:nvGrpSpPr>
            <p:grpSpPr>
              <a:xfrm>
                <a:off x="981493" y="2696194"/>
                <a:ext cx="2974672" cy="369332"/>
                <a:chOff x="1242750" y="4270939"/>
                <a:chExt cx="2974672" cy="369332"/>
              </a:xfrm>
            </p:grpSpPr>
            <p:sp>
              <p:nvSpPr>
                <p:cNvPr id="41" name="TextBox 40">
                  <a:extLst>
                    <a:ext uri="{FF2B5EF4-FFF2-40B4-BE49-F238E27FC236}">
                      <a16:creationId xmlns:a16="http://schemas.microsoft.com/office/drawing/2014/main" id="{12F3A936-8CCF-4FEE-BCB6-B493C794208E}"/>
                    </a:ext>
                  </a:extLst>
                </p:cNvPr>
                <p:cNvSpPr txBox="1"/>
                <p:nvPr/>
              </p:nvSpPr>
              <p:spPr>
                <a:xfrm>
                  <a:off x="1242750" y="4270939"/>
                  <a:ext cx="579454"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you</a:t>
                  </a:r>
                  <a:endParaRPr lang="ko-KR" altLang="en-US">
                    <a:latin typeface="나눔스퀘어 Bold" panose="020B0600000101010101" pitchFamily="50" charset="-127"/>
                    <a:ea typeface="나눔스퀘어 Bold" panose="020B0600000101010101" pitchFamily="50" charset="-127"/>
                  </a:endParaRPr>
                </a:p>
              </p:txBody>
            </p:sp>
            <p:sp>
              <p:nvSpPr>
                <p:cNvPr id="42" name="TextBox 41">
                  <a:extLst>
                    <a:ext uri="{FF2B5EF4-FFF2-40B4-BE49-F238E27FC236}">
                      <a16:creationId xmlns:a16="http://schemas.microsoft.com/office/drawing/2014/main" id="{E83CF291-210D-49AE-908A-611452B7C4B9}"/>
                    </a:ext>
                  </a:extLst>
                </p:cNvPr>
                <p:cNvSpPr txBox="1"/>
                <p:nvPr/>
              </p:nvSpPr>
              <p:spPr>
                <a:xfrm>
                  <a:off x="2509903" y="4270939"/>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0,  0,  0,  1  ]</a:t>
                  </a:r>
                  <a:endParaRPr lang="ko-KR" altLang="en-US">
                    <a:latin typeface="나눔스퀘어 Bold" panose="020B0600000101010101" pitchFamily="50" charset="-127"/>
                    <a:ea typeface="나눔스퀘어 Bold" panose="020B0600000101010101" pitchFamily="50" charset="-127"/>
                  </a:endParaRPr>
                </a:p>
              </p:txBody>
            </p:sp>
          </p:grpSp>
        </p:grpSp>
        <p:sp>
          <p:nvSpPr>
            <p:cNvPr id="9" name="오른쪽 중괄호 8">
              <a:extLst>
                <a:ext uri="{FF2B5EF4-FFF2-40B4-BE49-F238E27FC236}">
                  <a16:creationId xmlns:a16="http://schemas.microsoft.com/office/drawing/2014/main" id="{3B485339-3F4E-4AAF-BFF6-B09FA8F991DA}"/>
                </a:ext>
              </a:extLst>
            </p:cNvPr>
            <p:cNvSpPr/>
            <p:nvPr/>
          </p:nvSpPr>
          <p:spPr>
            <a:xfrm rot="16200000">
              <a:off x="2984257" y="1411750"/>
              <a:ext cx="155448" cy="141517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FDC9B71-5CDA-4977-859F-3F6FA5C3C5F2}"/>
                </a:ext>
              </a:extLst>
            </p:cNvPr>
            <p:cNvSpPr/>
            <p:nvPr/>
          </p:nvSpPr>
          <p:spPr>
            <a:xfrm>
              <a:off x="2899116" y="1662709"/>
              <a:ext cx="325730" cy="369332"/>
            </a:xfrm>
            <a:prstGeom prst="rect">
              <a:avLst/>
            </a:prstGeom>
          </p:spPr>
          <p:txBody>
            <a:bodyPr wrap="none">
              <a:spAutoFit/>
            </a:bodyPr>
            <a:lstStyle/>
            <a:p>
              <a:r>
                <a:rPr lang="en-US" altLang="ko-KR">
                  <a:latin typeface="나눔스퀘어 Bold" panose="020B0600000101010101" pitchFamily="50" charset="-127"/>
                  <a:ea typeface="나눔스퀘어 Bold" panose="020B0600000101010101" pitchFamily="50" charset="-127"/>
                </a:rPr>
                <a:t>4</a:t>
              </a:r>
              <a:endParaRPr lang="ko-KR" altLang="en-US"/>
            </a:p>
          </p:txBody>
        </p:sp>
      </p:grpSp>
      <p:grpSp>
        <p:nvGrpSpPr>
          <p:cNvPr id="111" name="그룹 110">
            <a:extLst>
              <a:ext uri="{FF2B5EF4-FFF2-40B4-BE49-F238E27FC236}">
                <a16:creationId xmlns:a16="http://schemas.microsoft.com/office/drawing/2014/main" id="{9F40C52E-A405-45C9-B40D-C8A066DD25B0}"/>
              </a:ext>
            </a:extLst>
          </p:cNvPr>
          <p:cNvGrpSpPr/>
          <p:nvPr/>
        </p:nvGrpSpPr>
        <p:grpSpPr>
          <a:xfrm>
            <a:off x="5667739" y="3429000"/>
            <a:ext cx="3862873" cy="2313990"/>
            <a:chOff x="5667739" y="3429000"/>
            <a:chExt cx="3862873" cy="2313990"/>
          </a:xfrm>
        </p:grpSpPr>
        <p:sp>
          <p:nvSpPr>
            <p:cNvPr id="48" name="타원 47">
              <a:extLst>
                <a:ext uri="{FF2B5EF4-FFF2-40B4-BE49-F238E27FC236}">
                  <a16:creationId xmlns:a16="http://schemas.microsoft.com/office/drawing/2014/main" id="{B8BF2C1C-9D83-405E-904F-8F36B0941024}"/>
                </a:ext>
              </a:extLst>
            </p:cNvPr>
            <p:cNvSpPr/>
            <p:nvPr/>
          </p:nvSpPr>
          <p:spPr>
            <a:xfrm>
              <a:off x="9036090" y="342900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 name="타원 48">
              <a:extLst>
                <a:ext uri="{FF2B5EF4-FFF2-40B4-BE49-F238E27FC236}">
                  <a16:creationId xmlns:a16="http://schemas.microsoft.com/office/drawing/2014/main" id="{09F4471F-36DB-4905-A5FE-28D99A73582F}"/>
                </a:ext>
              </a:extLst>
            </p:cNvPr>
            <p:cNvSpPr/>
            <p:nvPr/>
          </p:nvSpPr>
          <p:spPr>
            <a:xfrm>
              <a:off x="9036090" y="4103134"/>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 name="타원 49">
              <a:extLst>
                <a:ext uri="{FF2B5EF4-FFF2-40B4-BE49-F238E27FC236}">
                  <a16:creationId xmlns:a16="http://schemas.microsoft.com/office/drawing/2014/main" id="{99563D82-A416-47A7-B40E-B0E1BF84FD39}"/>
                </a:ext>
              </a:extLst>
            </p:cNvPr>
            <p:cNvSpPr/>
            <p:nvPr/>
          </p:nvSpPr>
          <p:spPr>
            <a:xfrm>
              <a:off x="9036090" y="466064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 name="타원 50">
              <a:extLst>
                <a:ext uri="{FF2B5EF4-FFF2-40B4-BE49-F238E27FC236}">
                  <a16:creationId xmlns:a16="http://schemas.microsoft.com/office/drawing/2014/main" id="{86A4278A-3FFA-4249-AEEA-6B400BCF54C4}"/>
                </a:ext>
              </a:extLst>
            </p:cNvPr>
            <p:cNvSpPr/>
            <p:nvPr/>
          </p:nvSpPr>
          <p:spPr>
            <a:xfrm>
              <a:off x="9036090" y="527646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 name="TextBox 13">
              <a:extLst>
                <a:ext uri="{FF2B5EF4-FFF2-40B4-BE49-F238E27FC236}">
                  <a16:creationId xmlns:a16="http://schemas.microsoft.com/office/drawing/2014/main" id="{AE5B2BF8-6307-4492-B087-19134FD7ED83}"/>
                </a:ext>
              </a:extLst>
            </p:cNvPr>
            <p:cNvSpPr txBox="1"/>
            <p:nvPr/>
          </p:nvSpPr>
          <p:spPr>
            <a:xfrm>
              <a:off x="9077116" y="3509315"/>
              <a:ext cx="397866" cy="338554"/>
            </a:xfrm>
            <a:prstGeom prst="rect">
              <a:avLst/>
            </a:prstGeom>
            <a:noFill/>
          </p:spPr>
          <p:txBody>
            <a:bodyPr wrap="none" rtlCol="0">
              <a:spAutoFit/>
            </a:bodyPr>
            <a:lstStyle/>
            <a:p>
              <a:r>
                <a:rPr lang="en-US" altLang="ko-KR" sz="1600"/>
                <a:t>o1</a:t>
              </a:r>
              <a:endParaRPr lang="ko-KR" altLang="en-US" sz="1600"/>
            </a:p>
          </p:txBody>
        </p:sp>
        <p:sp>
          <p:nvSpPr>
            <p:cNvPr id="52" name="TextBox 51">
              <a:extLst>
                <a:ext uri="{FF2B5EF4-FFF2-40B4-BE49-F238E27FC236}">
                  <a16:creationId xmlns:a16="http://schemas.microsoft.com/office/drawing/2014/main" id="{7127B587-06B2-4663-AA6A-FE976682C72B}"/>
                </a:ext>
              </a:extLst>
            </p:cNvPr>
            <p:cNvSpPr txBox="1"/>
            <p:nvPr/>
          </p:nvSpPr>
          <p:spPr>
            <a:xfrm>
              <a:off x="9077116" y="4172796"/>
              <a:ext cx="397866" cy="338554"/>
            </a:xfrm>
            <a:prstGeom prst="rect">
              <a:avLst/>
            </a:prstGeom>
            <a:noFill/>
          </p:spPr>
          <p:txBody>
            <a:bodyPr wrap="none" rtlCol="0">
              <a:spAutoFit/>
            </a:bodyPr>
            <a:lstStyle/>
            <a:p>
              <a:r>
                <a:rPr lang="en-US" altLang="ko-KR" sz="1600"/>
                <a:t>o2</a:t>
              </a:r>
              <a:endParaRPr lang="ko-KR" altLang="en-US" sz="1600"/>
            </a:p>
          </p:txBody>
        </p:sp>
        <p:sp>
          <p:nvSpPr>
            <p:cNvPr id="53" name="TextBox 52">
              <a:extLst>
                <a:ext uri="{FF2B5EF4-FFF2-40B4-BE49-F238E27FC236}">
                  <a16:creationId xmlns:a16="http://schemas.microsoft.com/office/drawing/2014/main" id="{75BD2EBF-F95C-4E08-822A-88AE3684708D}"/>
                </a:ext>
              </a:extLst>
            </p:cNvPr>
            <p:cNvSpPr txBox="1"/>
            <p:nvPr/>
          </p:nvSpPr>
          <p:spPr>
            <a:xfrm>
              <a:off x="9069814" y="4724628"/>
              <a:ext cx="412470" cy="338554"/>
            </a:xfrm>
            <a:prstGeom prst="rect">
              <a:avLst/>
            </a:prstGeom>
            <a:noFill/>
          </p:spPr>
          <p:txBody>
            <a:bodyPr wrap="square" rtlCol="0">
              <a:spAutoFit/>
            </a:bodyPr>
            <a:lstStyle/>
            <a:p>
              <a:r>
                <a:rPr lang="en-US" altLang="ko-KR" sz="1600"/>
                <a:t>o3</a:t>
              </a:r>
              <a:endParaRPr lang="ko-KR" altLang="en-US" sz="1600"/>
            </a:p>
          </p:txBody>
        </p:sp>
        <p:sp>
          <p:nvSpPr>
            <p:cNvPr id="54" name="TextBox 53">
              <a:extLst>
                <a:ext uri="{FF2B5EF4-FFF2-40B4-BE49-F238E27FC236}">
                  <a16:creationId xmlns:a16="http://schemas.microsoft.com/office/drawing/2014/main" id="{1E9ABC62-6DE6-4FB7-9022-64F9CB968905}"/>
                </a:ext>
              </a:extLst>
            </p:cNvPr>
            <p:cNvSpPr txBox="1"/>
            <p:nvPr/>
          </p:nvSpPr>
          <p:spPr>
            <a:xfrm>
              <a:off x="9077116" y="5340448"/>
              <a:ext cx="397866" cy="338554"/>
            </a:xfrm>
            <a:prstGeom prst="rect">
              <a:avLst/>
            </a:prstGeom>
            <a:noFill/>
          </p:spPr>
          <p:txBody>
            <a:bodyPr wrap="none" rtlCol="0">
              <a:spAutoFit/>
            </a:bodyPr>
            <a:lstStyle/>
            <a:p>
              <a:r>
                <a:rPr lang="en-US" altLang="ko-KR" sz="1600"/>
                <a:t>o4</a:t>
              </a:r>
              <a:endParaRPr lang="ko-KR" altLang="en-US" sz="1600"/>
            </a:p>
          </p:txBody>
        </p:sp>
        <p:grpSp>
          <p:nvGrpSpPr>
            <p:cNvPr id="84" name="그룹 83">
              <a:extLst>
                <a:ext uri="{FF2B5EF4-FFF2-40B4-BE49-F238E27FC236}">
                  <a16:creationId xmlns:a16="http://schemas.microsoft.com/office/drawing/2014/main" id="{9CC50B10-9FA3-4F70-A412-8831086A6956}"/>
                </a:ext>
              </a:extLst>
            </p:cNvPr>
            <p:cNvGrpSpPr/>
            <p:nvPr/>
          </p:nvGrpSpPr>
          <p:grpSpPr>
            <a:xfrm>
              <a:off x="5667739" y="3429000"/>
              <a:ext cx="2089463" cy="2313990"/>
              <a:chOff x="5667739" y="3429000"/>
              <a:chExt cx="2089463" cy="2313990"/>
            </a:xfrm>
          </p:grpSpPr>
          <p:sp>
            <p:nvSpPr>
              <p:cNvPr id="46" name="타원 45">
                <a:extLst>
                  <a:ext uri="{FF2B5EF4-FFF2-40B4-BE49-F238E27FC236}">
                    <a16:creationId xmlns:a16="http://schemas.microsoft.com/office/drawing/2014/main" id="{471008AC-E15D-41CE-8597-E3C198A192E0}"/>
                  </a:ext>
                </a:extLst>
              </p:cNvPr>
              <p:cNvSpPr/>
              <p:nvPr/>
            </p:nvSpPr>
            <p:spPr>
              <a:xfrm>
                <a:off x="7262680" y="404482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 name="타원 46">
                <a:extLst>
                  <a:ext uri="{FF2B5EF4-FFF2-40B4-BE49-F238E27FC236}">
                    <a16:creationId xmlns:a16="http://schemas.microsoft.com/office/drawing/2014/main" id="{BB0FEDB9-264D-4C54-8129-81BFCD0C9CE4}"/>
                  </a:ext>
                </a:extLst>
              </p:cNvPr>
              <p:cNvSpPr/>
              <p:nvPr/>
            </p:nvSpPr>
            <p:spPr>
              <a:xfrm>
                <a:off x="7262680" y="466064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 name="그룹 15">
                <a:extLst>
                  <a:ext uri="{FF2B5EF4-FFF2-40B4-BE49-F238E27FC236}">
                    <a16:creationId xmlns:a16="http://schemas.microsoft.com/office/drawing/2014/main" id="{62026C82-5782-468F-9517-80ACA40B3BC8}"/>
                  </a:ext>
                </a:extLst>
              </p:cNvPr>
              <p:cNvGrpSpPr/>
              <p:nvPr/>
            </p:nvGrpSpPr>
            <p:grpSpPr>
              <a:xfrm>
                <a:off x="5667739" y="3429000"/>
                <a:ext cx="494522" cy="2313990"/>
                <a:chOff x="5667739" y="3429000"/>
                <a:chExt cx="494522" cy="2313990"/>
              </a:xfrm>
            </p:grpSpPr>
            <p:grpSp>
              <p:nvGrpSpPr>
                <p:cNvPr id="15" name="그룹 14">
                  <a:extLst>
                    <a:ext uri="{FF2B5EF4-FFF2-40B4-BE49-F238E27FC236}">
                      <a16:creationId xmlns:a16="http://schemas.microsoft.com/office/drawing/2014/main" id="{A350E062-BF35-4ADA-8108-D5FBB7234F23}"/>
                    </a:ext>
                  </a:extLst>
                </p:cNvPr>
                <p:cNvGrpSpPr/>
                <p:nvPr/>
              </p:nvGrpSpPr>
              <p:grpSpPr>
                <a:xfrm>
                  <a:off x="5667739" y="3429000"/>
                  <a:ext cx="494522" cy="2313990"/>
                  <a:chOff x="5667739" y="3429000"/>
                  <a:chExt cx="494522" cy="2313990"/>
                </a:xfrm>
              </p:grpSpPr>
              <p:sp>
                <p:nvSpPr>
                  <p:cNvPr id="13" name="타원 12">
                    <a:extLst>
                      <a:ext uri="{FF2B5EF4-FFF2-40B4-BE49-F238E27FC236}">
                        <a16:creationId xmlns:a16="http://schemas.microsoft.com/office/drawing/2014/main" id="{6A44F8D5-8DF1-4E3F-8921-D059F2D31805}"/>
                      </a:ext>
                    </a:extLst>
                  </p:cNvPr>
                  <p:cNvSpPr/>
                  <p:nvPr/>
                </p:nvSpPr>
                <p:spPr>
                  <a:xfrm>
                    <a:off x="5667739" y="342900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 name="타원 42">
                    <a:extLst>
                      <a:ext uri="{FF2B5EF4-FFF2-40B4-BE49-F238E27FC236}">
                        <a16:creationId xmlns:a16="http://schemas.microsoft.com/office/drawing/2014/main" id="{2733B354-3C35-4AF5-92E9-D5E2935DD104}"/>
                      </a:ext>
                    </a:extLst>
                  </p:cNvPr>
                  <p:cNvSpPr/>
                  <p:nvPr/>
                </p:nvSpPr>
                <p:spPr>
                  <a:xfrm>
                    <a:off x="5667739" y="404482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4" name="타원 43">
                    <a:extLst>
                      <a:ext uri="{FF2B5EF4-FFF2-40B4-BE49-F238E27FC236}">
                        <a16:creationId xmlns:a16="http://schemas.microsoft.com/office/drawing/2014/main" id="{51D9431E-BA6D-4ECA-9287-88B81E232F96}"/>
                      </a:ext>
                    </a:extLst>
                  </p:cNvPr>
                  <p:cNvSpPr/>
                  <p:nvPr/>
                </p:nvSpPr>
                <p:spPr>
                  <a:xfrm>
                    <a:off x="5667739" y="466064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 name="타원 44">
                    <a:extLst>
                      <a:ext uri="{FF2B5EF4-FFF2-40B4-BE49-F238E27FC236}">
                        <a16:creationId xmlns:a16="http://schemas.microsoft.com/office/drawing/2014/main" id="{0C6BD202-382B-4370-958F-DECA6C6D18B4}"/>
                      </a:ext>
                    </a:extLst>
                  </p:cNvPr>
                  <p:cNvSpPr/>
                  <p:nvPr/>
                </p:nvSpPr>
                <p:spPr>
                  <a:xfrm>
                    <a:off x="5667739" y="527646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55" name="TextBox 54">
                  <a:extLst>
                    <a:ext uri="{FF2B5EF4-FFF2-40B4-BE49-F238E27FC236}">
                      <a16:creationId xmlns:a16="http://schemas.microsoft.com/office/drawing/2014/main" id="{A5E3C67A-AED7-4E61-A5A7-5295C627901B}"/>
                    </a:ext>
                  </a:extLst>
                </p:cNvPr>
                <p:cNvSpPr txBox="1"/>
                <p:nvPr/>
              </p:nvSpPr>
              <p:spPr>
                <a:xfrm>
                  <a:off x="5749791" y="3509315"/>
                  <a:ext cx="377026" cy="338554"/>
                </a:xfrm>
                <a:prstGeom prst="rect">
                  <a:avLst/>
                </a:prstGeom>
                <a:noFill/>
              </p:spPr>
              <p:txBody>
                <a:bodyPr wrap="none" rtlCol="0">
                  <a:spAutoFit/>
                </a:bodyPr>
                <a:lstStyle/>
                <a:p>
                  <a:r>
                    <a:rPr lang="en-US" altLang="ko-KR" sz="1600"/>
                    <a:t>x1</a:t>
                  </a:r>
                  <a:endParaRPr lang="ko-KR" altLang="en-US" sz="1600"/>
                </a:p>
              </p:txBody>
            </p:sp>
            <p:sp>
              <p:nvSpPr>
                <p:cNvPr id="56" name="TextBox 55">
                  <a:extLst>
                    <a:ext uri="{FF2B5EF4-FFF2-40B4-BE49-F238E27FC236}">
                      <a16:creationId xmlns:a16="http://schemas.microsoft.com/office/drawing/2014/main" id="{29E9E191-6771-48C2-A6A0-B0110B42B89A}"/>
                    </a:ext>
                  </a:extLst>
                </p:cNvPr>
                <p:cNvSpPr txBox="1"/>
                <p:nvPr/>
              </p:nvSpPr>
              <p:spPr>
                <a:xfrm>
                  <a:off x="5749791" y="4119693"/>
                  <a:ext cx="377026" cy="338554"/>
                </a:xfrm>
                <a:prstGeom prst="rect">
                  <a:avLst/>
                </a:prstGeom>
                <a:noFill/>
              </p:spPr>
              <p:txBody>
                <a:bodyPr wrap="none" rtlCol="0">
                  <a:spAutoFit/>
                </a:bodyPr>
                <a:lstStyle/>
                <a:p>
                  <a:r>
                    <a:rPr lang="en-US" altLang="ko-KR" sz="1600"/>
                    <a:t>x2</a:t>
                  </a:r>
                  <a:endParaRPr lang="ko-KR" altLang="en-US" sz="1600"/>
                </a:p>
              </p:txBody>
            </p:sp>
            <p:sp>
              <p:nvSpPr>
                <p:cNvPr id="57" name="TextBox 56">
                  <a:extLst>
                    <a:ext uri="{FF2B5EF4-FFF2-40B4-BE49-F238E27FC236}">
                      <a16:creationId xmlns:a16="http://schemas.microsoft.com/office/drawing/2014/main" id="{17470361-1982-4F44-B780-69AEE2212096}"/>
                    </a:ext>
                  </a:extLst>
                </p:cNvPr>
                <p:cNvSpPr txBox="1"/>
                <p:nvPr/>
              </p:nvSpPr>
              <p:spPr>
                <a:xfrm>
                  <a:off x="5749791" y="4730071"/>
                  <a:ext cx="412470" cy="338554"/>
                </a:xfrm>
                <a:prstGeom prst="rect">
                  <a:avLst/>
                </a:prstGeom>
                <a:noFill/>
              </p:spPr>
              <p:txBody>
                <a:bodyPr wrap="square" rtlCol="0">
                  <a:spAutoFit/>
                </a:bodyPr>
                <a:lstStyle/>
                <a:p>
                  <a:r>
                    <a:rPr lang="en-US" altLang="ko-KR" sz="1600"/>
                    <a:t>x3</a:t>
                  </a:r>
                  <a:endParaRPr lang="ko-KR" altLang="en-US" sz="1600"/>
                </a:p>
              </p:txBody>
            </p:sp>
            <p:sp>
              <p:nvSpPr>
                <p:cNvPr id="58" name="TextBox 57">
                  <a:extLst>
                    <a:ext uri="{FF2B5EF4-FFF2-40B4-BE49-F238E27FC236}">
                      <a16:creationId xmlns:a16="http://schemas.microsoft.com/office/drawing/2014/main" id="{56336F50-E3F8-48B3-8DB4-47372DAF0362}"/>
                    </a:ext>
                  </a:extLst>
                </p:cNvPr>
                <p:cNvSpPr txBox="1"/>
                <p:nvPr/>
              </p:nvSpPr>
              <p:spPr>
                <a:xfrm>
                  <a:off x="5749791" y="5340448"/>
                  <a:ext cx="377026" cy="338554"/>
                </a:xfrm>
                <a:prstGeom prst="rect">
                  <a:avLst/>
                </a:prstGeom>
                <a:noFill/>
              </p:spPr>
              <p:txBody>
                <a:bodyPr wrap="none" rtlCol="0">
                  <a:spAutoFit/>
                </a:bodyPr>
                <a:lstStyle/>
                <a:p>
                  <a:r>
                    <a:rPr lang="en-US" altLang="ko-KR" sz="1600"/>
                    <a:t>x4</a:t>
                  </a:r>
                  <a:endParaRPr lang="ko-KR" altLang="en-US" sz="1600"/>
                </a:p>
              </p:txBody>
            </p:sp>
          </p:grpSp>
          <p:sp>
            <p:nvSpPr>
              <p:cNvPr id="59" name="TextBox 58">
                <a:extLst>
                  <a:ext uri="{FF2B5EF4-FFF2-40B4-BE49-F238E27FC236}">
                    <a16:creationId xmlns:a16="http://schemas.microsoft.com/office/drawing/2014/main" id="{450B12F4-70C9-47FD-BA85-A1F5B0C9262D}"/>
                  </a:ext>
                </a:extLst>
              </p:cNvPr>
              <p:cNvSpPr txBox="1"/>
              <p:nvPr/>
            </p:nvSpPr>
            <p:spPr>
              <a:xfrm>
                <a:off x="7311008" y="4108808"/>
                <a:ext cx="397866" cy="338554"/>
              </a:xfrm>
              <a:prstGeom prst="rect">
                <a:avLst/>
              </a:prstGeom>
              <a:noFill/>
            </p:spPr>
            <p:txBody>
              <a:bodyPr wrap="none" rtlCol="0">
                <a:spAutoFit/>
              </a:bodyPr>
              <a:lstStyle/>
              <a:p>
                <a:r>
                  <a:rPr lang="en-US" altLang="ko-KR" sz="1600"/>
                  <a:t>h1</a:t>
                </a:r>
                <a:endParaRPr lang="ko-KR" altLang="en-US" sz="1600"/>
              </a:p>
            </p:txBody>
          </p:sp>
          <p:sp>
            <p:nvSpPr>
              <p:cNvPr id="60" name="TextBox 59">
                <a:extLst>
                  <a:ext uri="{FF2B5EF4-FFF2-40B4-BE49-F238E27FC236}">
                    <a16:creationId xmlns:a16="http://schemas.microsoft.com/office/drawing/2014/main" id="{9637AADA-4D71-4B9C-929B-024D0C99F335}"/>
                  </a:ext>
                </a:extLst>
              </p:cNvPr>
              <p:cNvSpPr txBox="1"/>
              <p:nvPr/>
            </p:nvSpPr>
            <p:spPr>
              <a:xfrm>
                <a:off x="7311008" y="4724628"/>
                <a:ext cx="397866" cy="338554"/>
              </a:xfrm>
              <a:prstGeom prst="rect">
                <a:avLst/>
              </a:prstGeom>
              <a:noFill/>
            </p:spPr>
            <p:txBody>
              <a:bodyPr wrap="none" rtlCol="0">
                <a:spAutoFit/>
              </a:bodyPr>
              <a:lstStyle/>
              <a:p>
                <a:r>
                  <a:rPr lang="en-US" altLang="ko-KR" sz="1600"/>
                  <a:t>h1</a:t>
                </a:r>
                <a:endParaRPr lang="ko-KR" altLang="en-US" sz="1600"/>
              </a:p>
            </p:txBody>
          </p:sp>
          <p:cxnSp>
            <p:nvCxnSpPr>
              <p:cNvPr id="61" name="직선 연결선 60">
                <a:extLst>
                  <a:ext uri="{FF2B5EF4-FFF2-40B4-BE49-F238E27FC236}">
                    <a16:creationId xmlns:a16="http://schemas.microsoft.com/office/drawing/2014/main" id="{CCEFC715-0CF9-4D34-8009-D8B9473E65C9}"/>
                  </a:ext>
                </a:extLst>
              </p:cNvPr>
              <p:cNvCxnSpPr>
                <a:stCxn id="13" idx="6"/>
                <a:endCxn id="46" idx="2"/>
              </p:cNvCxnSpPr>
              <p:nvPr/>
            </p:nvCxnSpPr>
            <p:spPr>
              <a:xfrm>
                <a:off x="6162261" y="366226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D5406879-15A8-4ABC-B59C-FEE2C59A56FA}"/>
                  </a:ext>
                </a:extLst>
              </p:cNvPr>
              <p:cNvCxnSpPr>
                <a:cxnSpLocks/>
                <a:stCxn id="43" idx="6"/>
                <a:endCxn id="47" idx="2"/>
              </p:cNvCxnSpPr>
              <p:nvPr/>
            </p:nvCxnSpPr>
            <p:spPr>
              <a:xfrm>
                <a:off x="6162261" y="427808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64B4EB92-A8D6-4D76-8DA6-103B9FBE74EC}"/>
                  </a:ext>
                </a:extLst>
              </p:cNvPr>
              <p:cNvCxnSpPr>
                <a:cxnSpLocks/>
                <a:stCxn id="43" idx="6"/>
                <a:endCxn id="46" idx="2"/>
              </p:cNvCxnSpPr>
              <p:nvPr/>
            </p:nvCxnSpPr>
            <p:spPr>
              <a:xfrm>
                <a:off x="6162261" y="4278085"/>
                <a:ext cx="1100419"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B621BB27-FE63-4E2C-8300-7C69F59041BB}"/>
                  </a:ext>
                </a:extLst>
              </p:cNvPr>
              <p:cNvCxnSpPr>
                <a:cxnSpLocks/>
                <a:stCxn id="58" idx="3"/>
                <a:endCxn id="46" idx="2"/>
              </p:cNvCxnSpPr>
              <p:nvPr/>
            </p:nvCxnSpPr>
            <p:spPr>
              <a:xfrm flipV="1">
                <a:off x="6126817" y="4278085"/>
                <a:ext cx="1135863"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B8577A94-DC66-4C41-906C-9C6F4A48B1B0}"/>
                  </a:ext>
                </a:extLst>
              </p:cNvPr>
              <p:cNvCxnSpPr>
                <a:cxnSpLocks/>
                <a:stCxn id="57" idx="3"/>
                <a:endCxn id="46" idx="2"/>
              </p:cNvCxnSpPr>
              <p:nvPr/>
            </p:nvCxnSpPr>
            <p:spPr>
              <a:xfrm flipV="1">
                <a:off x="6162261" y="4278085"/>
                <a:ext cx="1100419" cy="62126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2CC70F2A-0A0E-48C6-B707-0972B681A823}"/>
                  </a:ext>
                </a:extLst>
              </p:cNvPr>
              <p:cNvCxnSpPr>
                <a:cxnSpLocks/>
                <a:stCxn id="57" idx="3"/>
                <a:endCxn id="47" idx="2"/>
              </p:cNvCxnSpPr>
              <p:nvPr/>
            </p:nvCxnSpPr>
            <p:spPr>
              <a:xfrm flipV="1">
                <a:off x="6162261" y="4893905"/>
                <a:ext cx="1100419" cy="5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90B3044C-1DC3-419D-8E04-7CED7EADC5F4}"/>
                  </a:ext>
                </a:extLst>
              </p:cNvPr>
              <p:cNvCxnSpPr>
                <a:cxnSpLocks/>
                <a:stCxn id="13" idx="6"/>
                <a:endCxn id="47" idx="2"/>
              </p:cNvCxnSpPr>
              <p:nvPr/>
            </p:nvCxnSpPr>
            <p:spPr>
              <a:xfrm>
                <a:off x="6162261" y="3662265"/>
                <a:ext cx="1100419"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7325D29C-D9CB-40C9-98EC-F8B7788B02C8}"/>
                  </a:ext>
                </a:extLst>
              </p:cNvPr>
              <p:cNvCxnSpPr>
                <a:cxnSpLocks/>
                <a:stCxn id="45" idx="6"/>
                <a:endCxn id="47" idx="2"/>
              </p:cNvCxnSpPr>
              <p:nvPr/>
            </p:nvCxnSpPr>
            <p:spPr>
              <a:xfrm flipV="1">
                <a:off x="6162261" y="489390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85" name="직선 연결선 84">
              <a:extLst>
                <a:ext uri="{FF2B5EF4-FFF2-40B4-BE49-F238E27FC236}">
                  <a16:creationId xmlns:a16="http://schemas.microsoft.com/office/drawing/2014/main" id="{35D0E113-7ABB-4825-AEEA-9553F76F3EC6}"/>
                </a:ext>
              </a:extLst>
            </p:cNvPr>
            <p:cNvCxnSpPr>
              <a:cxnSpLocks/>
              <a:stCxn id="46" idx="6"/>
              <a:endCxn id="48" idx="2"/>
            </p:cNvCxnSpPr>
            <p:nvPr/>
          </p:nvCxnSpPr>
          <p:spPr>
            <a:xfrm flipV="1">
              <a:off x="7757202" y="366226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718AFF6C-2BE3-4E39-B56F-7FBE4D8F551B}"/>
                </a:ext>
              </a:extLst>
            </p:cNvPr>
            <p:cNvCxnSpPr>
              <a:cxnSpLocks/>
              <a:stCxn id="46" idx="6"/>
              <a:endCxn id="51" idx="2"/>
            </p:cNvCxnSpPr>
            <p:nvPr/>
          </p:nvCxnSpPr>
          <p:spPr>
            <a:xfrm>
              <a:off x="7757202" y="427808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3BCDA3B-1C39-451C-BDB1-EBA09E1DC6F9}"/>
                </a:ext>
              </a:extLst>
            </p:cNvPr>
            <p:cNvCxnSpPr>
              <a:cxnSpLocks/>
              <a:stCxn id="46" idx="6"/>
              <a:endCxn id="50" idx="2"/>
            </p:cNvCxnSpPr>
            <p:nvPr/>
          </p:nvCxnSpPr>
          <p:spPr>
            <a:xfrm>
              <a:off x="7757202" y="427808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FFA22D71-86B5-433B-A916-C7D74DBDF869}"/>
                </a:ext>
              </a:extLst>
            </p:cNvPr>
            <p:cNvCxnSpPr>
              <a:cxnSpLocks/>
              <a:stCxn id="46" idx="6"/>
              <a:endCxn id="49" idx="2"/>
            </p:cNvCxnSpPr>
            <p:nvPr/>
          </p:nvCxnSpPr>
          <p:spPr>
            <a:xfrm>
              <a:off x="7757202" y="4278085"/>
              <a:ext cx="1278888" cy="5831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744416B2-832F-4602-9148-89125629B231}"/>
                </a:ext>
              </a:extLst>
            </p:cNvPr>
            <p:cNvCxnSpPr>
              <a:cxnSpLocks/>
              <a:stCxn id="47" idx="6"/>
              <a:endCxn id="48" idx="2"/>
            </p:cNvCxnSpPr>
            <p:nvPr/>
          </p:nvCxnSpPr>
          <p:spPr>
            <a:xfrm flipV="1">
              <a:off x="7757202" y="366226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234DC5CA-3024-469D-B35F-420FA8A10818}"/>
                </a:ext>
              </a:extLst>
            </p:cNvPr>
            <p:cNvCxnSpPr>
              <a:cxnSpLocks/>
              <a:stCxn id="47" idx="6"/>
              <a:endCxn id="49" idx="2"/>
            </p:cNvCxnSpPr>
            <p:nvPr/>
          </p:nvCxnSpPr>
          <p:spPr>
            <a:xfrm flipV="1">
              <a:off x="7757202" y="4336399"/>
              <a:ext cx="1278888" cy="55750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1B141463-2A21-4BD4-A506-D50D042BE11E}"/>
                </a:ext>
              </a:extLst>
            </p:cNvPr>
            <p:cNvCxnSpPr>
              <a:cxnSpLocks/>
              <a:stCxn id="47" idx="6"/>
              <a:endCxn id="50" idx="2"/>
            </p:cNvCxnSpPr>
            <p:nvPr/>
          </p:nvCxnSpPr>
          <p:spPr>
            <a:xfrm>
              <a:off x="7757202" y="4893905"/>
              <a:ext cx="1278888"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588B00BC-572E-477D-983D-912B6A6A5E32}"/>
                </a:ext>
              </a:extLst>
            </p:cNvPr>
            <p:cNvCxnSpPr>
              <a:cxnSpLocks/>
              <a:stCxn id="47" idx="6"/>
              <a:endCxn id="51" idx="2"/>
            </p:cNvCxnSpPr>
            <p:nvPr/>
          </p:nvCxnSpPr>
          <p:spPr>
            <a:xfrm>
              <a:off x="7757202" y="489390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화살표: 오른쪽 111">
            <a:extLst>
              <a:ext uri="{FF2B5EF4-FFF2-40B4-BE49-F238E27FC236}">
                <a16:creationId xmlns:a16="http://schemas.microsoft.com/office/drawing/2014/main" id="{6FB50856-28F4-4FC1-A779-E14D7A90CA6C}"/>
              </a:ext>
            </a:extLst>
          </p:cNvPr>
          <p:cNvSpPr/>
          <p:nvPr/>
        </p:nvSpPr>
        <p:spPr>
          <a:xfrm>
            <a:off x="4357396" y="4407366"/>
            <a:ext cx="602874" cy="484632"/>
          </a:xfrm>
          <a:prstGeom prst="right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55528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b="1"/>
              <a:t>Word2Vec </a:t>
            </a:r>
            <a:r>
              <a:rPr lang="ko-KR" altLang="en-US" b="1"/>
              <a:t>학습 방법 </a:t>
            </a:r>
          </a:p>
        </p:txBody>
      </p:sp>
      <p:sp>
        <p:nvSpPr>
          <p:cNvPr id="2" name="내용 개체 틀 1">
            <a:extLst>
              <a:ext uri="{FF2B5EF4-FFF2-40B4-BE49-F238E27FC236}">
                <a16:creationId xmlns:a16="http://schemas.microsoft.com/office/drawing/2014/main" id="{905E2666-4901-4F08-B7B2-BD40C80B4623}"/>
              </a:ext>
            </a:extLst>
          </p:cNvPr>
          <p:cNvSpPr>
            <a:spLocks noGrp="1"/>
          </p:cNvSpPr>
          <p:nvPr>
            <p:ph idx="1"/>
          </p:nvPr>
        </p:nvSpPr>
        <p:spPr/>
        <p:txBody>
          <a:bodyPr/>
          <a:lstStyle/>
          <a:p>
            <a:pPr fontAlgn="base"/>
            <a:r>
              <a:rPr lang="en-US" altLang="ko-KR"/>
              <a:t>CBoW </a:t>
            </a:r>
            <a:r>
              <a:rPr lang="ko-KR" altLang="en-US"/>
              <a:t>학습방법은 전후 문맥을 고려하여 중간에 들어갈 중심 단어를 학습하는 과정이다</a:t>
            </a:r>
            <a:r>
              <a:rPr lang="en-US" altLang="ko-KR"/>
              <a:t>.</a:t>
            </a:r>
          </a:p>
          <a:p>
            <a:pPr fontAlgn="base"/>
            <a:r>
              <a:rPr lang="ko-KR" altLang="en-US"/>
              <a:t>예문</a:t>
            </a:r>
            <a:r>
              <a:rPr lang="en-US" altLang="ko-KR"/>
              <a:t>: “The fat cat sat on the mat”</a:t>
            </a:r>
          </a:p>
          <a:p>
            <a:pPr lvl="1" fontAlgn="base"/>
            <a:r>
              <a:rPr lang="ko-KR" altLang="en-US"/>
              <a:t>코퍼스 셋</a:t>
            </a:r>
            <a:r>
              <a:rPr lang="en-US" altLang="ko-KR"/>
              <a:t>: {“The”, “fat”,  “cat”,       “on”,  “the”,  “mat”}</a:t>
            </a:r>
            <a:r>
              <a:rPr lang="ko-KR" altLang="en-US"/>
              <a:t>에서 </a:t>
            </a:r>
            <a:endParaRPr lang="en-US" altLang="ko-KR"/>
          </a:p>
          <a:p>
            <a:pPr lvl="1" fontAlgn="base"/>
            <a:r>
              <a:rPr lang="ko-KR" altLang="en-US"/>
              <a:t>중심단어는 </a:t>
            </a:r>
            <a:r>
              <a:rPr lang="en-US" altLang="ko-KR"/>
              <a:t>“sat”</a:t>
            </a:r>
            <a:r>
              <a:rPr lang="ko-KR" altLang="en-US"/>
              <a:t>이고</a:t>
            </a:r>
            <a:r>
              <a:rPr lang="en-US" altLang="ko-KR"/>
              <a:t>, </a:t>
            </a:r>
            <a:r>
              <a:rPr lang="ko-KR" altLang="en-US"/>
              <a:t>예측에 사용되는 주변 단어</a:t>
            </a:r>
            <a:r>
              <a:rPr lang="en-US" altLang="ko-KR"/>
              <a:t>(context word)</a:t>
            </a:r>
            <a:r>
              <a:rPr lang="ko-KR" altLang="en-US"/>
              <a:t>라고 한다</a:t>
            </a:r>
            <a:r>
              <a:rPr lang="en-US" altLang="ko-KR"/>
              <a:t>. </a:t>
            </a:r>
            <a:r>
              <a:rPr lang="ko-KR" altLang="en-US"/>
              <a:t> </a:t>
            </a:r>
            <a:endParaRPr lang="en-US" altLang="ko-KR"/>
          </a:p>
          <a:p>
            <a:pPr lvl="1" fontAlgn="base"/>
            <a:r>
              <a:rPr lang="ko-KR" altLang="en-US"/>
              <a:t>윈도우</a:t>
            </a:r>
            <a:r>
              <a:rPr lang="en-US" altLang="ko-KR"/>
              <a:t>(window)</a:t>
            </a:r>
            <a:r>
              <a:rPr lang="ko-KR" altLang="en-US"/>
              <a:t>는 중심 단어를 앞</a:t>
            </a:r>
            <a:r>
              <a:rPr lang="en-US" altLang="ko-KR"/>
              <a:t>, </a:t>
            </a:r>
            <a:r>
              <a:rPr lang="ko-KR" altLang="en-US"/>
              <a:t>뒤로 몇 개의 단어를 볼지를 정하는 것이다</a:t>
            </a:r>
            <a:r>
              <a:rPr lang="en-US" altLang="ko-KR"/>
              <a:t>. </a:t>
            </a:r>
            <a:endParaRPr lang="ko-KR" altLang="en-US"/>
          </a:p>
          <a:p>
            <a:pPr lvl="1" fontAlgn="base"/>
            <a:endParaRPr lang="ko-KR" altLang="en-US"/>
          </a:p>
        </p:txBody>
      </p:sp>
      <p:pic>
        <p:nvPicPr>
          <p:cNvPr id="5" name="그림 4"/>
          <p:cNvPicPr>
            <a:picLocks noChangeAspect="1"/>
          </p:cNvPicPr>
          <p:nvPr/>
        </p:nvPicPr>
        <p:blipFill>
          <a:blip r:embed="rId2"/>
          <a:stretch>
            <a:fillRect/>
          </a:stretch>
        </p:blipFill>
        <p:spPr>
          <a:xfrm>
            <a:off x="1236301" y="2763268"/>
            <a:ext cx="6993826" cy="2900413"/>
          </a:xfrm>
          <a:prstGeom prst="rect">
            <a:avLst/>
          </a:prstGeom>
        </p:spPr>
      </p:pic>
      <p:pic>
        <p:nvPicPr>
          <p:cNvPr id="11" name="그림 10">
            <a:extLst>
              <a:ext uri="{FF2B5EF4-FFF2-40B4-BE49-F238E27FC236}">
                <a16:creationId xmlns:a16="http://schemas.microsoft.com/office/drawing/2014/main" id="{F870E8CB-4A13-4289-B7D5-5852DD6E1EAE}"/>
              </a:ext>
            </a:extLst>
          </p:cNvPr>
          <p:cNvPicPr>
            <a:picLocks noChangeAspect="1"/>
          </p:cNvPicPr>
          <p:nvPr/>
        </p:nvPicPr>
        <p:blipFill rotWithShape="1">
          <a:blip r:embed="rId3"/>
          <a:srcRect r="58128"/>
          <a:stretch/>
        </p:blipFill>
        <p:spPr>
          <a:xfrm>
            <a:off x="8556989" y="1612967"/>
            <a:ext cx="2697289" cy="4533102"/>
          </a:xfrm>
          <a:prstGeom prst="rect">
            <a:avLst/>
          </a:prstGeom>
        </p:spPr>
      </p:pic>
    </p:spTree>
    <p:extLst>
      <p:ext uri="{BB962C8B-B14F-4D97-AF65-F5344CB8AC3E}">
        <p14:creationId xmlns:p14="http://schemas.microsoft.com/office/powerpoint/2010/main" val="3232315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ko-KR" altLang="en-US" b="1"/>
              <a:t>워드투벡터</a:t>
            </a:r>
            <a:r>
              <a:rPr lang="en-US" altLang="ko-KR" b="1"/>
              <a:t>(Word2Vec) </a:t>
            </a:r>
            <a:r>
              <a:rPr lang="ko-KR" altLang="en-US" b="1"/>
              <a:t>이해하기 </a:t>
            </a:r>
            <a:r>
              <a:rPr lang="en-US" altLang="ko-KR" b="1"/>
              <a:t>:</a:t>
            </a:r>
            <a:r>
              <a:rPr lang="ko-KR" altLang="en-US" b="1"/>
              <a:t>예제</a:t>
            </a:r>
          </a:p>
        </p:txBody>
      </p:sp>
      <p:grpSp>
        <p:nvGrpSpPr>
          <p:cNvPr id="8" name="그룹 7">
            <a:extLst>
              <a:ext uri="{FF2B5EF4-FFF2-40B4-BE49-F238E27FC236}">
                <a16:creationId xmlns:a16="http://schemas.microsoft.com/office/drawing/2014/main" id="{90E019C7-A98D-44A2-B05D-E0646DDBE1C9}"/>
              </a:ext>
            </a:extLst>
          </p:cNvPr>
          <p:cNvGrpSpPr/>
          <p:nvPr/>
        </p:nvGrpSpPr>
        <p:grpSpPr>
          <a:xfrm>
            <a:off x="755192" y="1060388"/>
            <a:ext cx="2985782" cy="1247907"/>
            <a:chOff x="970383" y="1817619"/>
            <a:chExt cx="2985782" cy="1247907"/>
          </a:xfrm>
        </p:grpSpPr>
        <p:grpSp>
          <p:nvGrpSpPr>
            <p:cNvPr id="7" name="그룹 6">
              <a:extLst>
                <a:ext uri="{FF2B5EF4-FFF2-40B4-BE49-F238E27FC236}">
                  <a16:creationId xmlns:a16="http://schemas.microsoft.com/office/drawing/2014/main" id="{FC1C1AB8-C0F8-48A7-85E0-41DE06D796FA}"/>
                </a:ext>
              </a:extLst>
            </p:cNvPr>
            <p:cNvGrpSpPr/>
            <p:nvPr/>
          </p:nvGrpSpPr>
          <p:grpSpPr>
            <a:xfrm>
              <a:off x="970383" y="1817619"/>
              <a:ext cx="2985782" cy="369333"/>
              <a:chOff x="1231640" y="1986538"/>
              <a:chExt cx="2985782" cy="369333"/>
            </a:xfrm>
          </p:grpSpPr>
          <p:sp>
            <p:nvSpPr>
              <p:cNvPr id="23" name="TextBox 22">
                <a:extLst>
                  <a:ext uri="{FF2B5EF4-FFF2-40B4-BE49-F238E27FC236}">
                    <a16:creationId xmlns:a16="http://schemas.microsoft.com/office/drawing/2014/main" id="{A521B5BA-7E5D-478D-A44B-8D996020F45B}"/>
                  </a:ext>
                </a:extLst>
              </p:cNvPr>
              <p:cNvSpPr txBox="1"/>
              <p:nvPr/>
            </p:nvSpPr>
            <p:spPr>
              <a:xfrm>
                <a:off x="1231640" y="1986538"/>
                <a:ext cx="64953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king</a:t>
                </a:r>
                <a:endParaRPr lang="ko-KR" altLang="en-US">
                  <a:latin typeface="나눔스퀘어 Bold" panose="020B0600000101010101" pitchFamily="50" charset="-127"/>
                  <a:ea typeface="나눔스퀘어 Bold" panose="020B0600000101010101" pitchFamily="50" charset="-127"/>
                </a:endParaRPr>
              </a:p>
            </p:txBody>
          </p:sp>
          <p:sp>
            <p:nvSpPr>
              <p:cNvPr id="26" name="TextBox 25">
                <a:extLst>
                  <a:ext uri="{FF2B5EF4-FFF2-40B4-BE49-F238E27FC236}">
                    <a16:creationId xmlns:a16="http://schemas.microsoft.com/office/drawing/2014/main" id="{463B41D8-89E3-47F7-A0E8-1CA445D1DA60}"/>
                  </a:ext>
                </a:extLst>
              </p:cNvPr>
              <p:cNvSpPr txBox="1"/>
              <p:nvPr/>
            </p:nvSpPr>
            <p:spPr>
              <a:xfrm>
                <a:off x="2509903" y="1986539"/>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1,  0,  0,  0  ]</a:t>
                </a:r>
                <a:endParaRPr lang="ko-KR" altLang="en-US">
                  <a:latin typeface="나눔스퀘어 Bold" panose="020B0600000101010101" pitchFamily="50" charset="-127"/>
                  <a:ea typeface="나눔스퀘어 Bold" panose="020B0600000101010101" pitchFamily="50" charset="-127"/>
                </a:endParaRPr>
              </a:p>
            </p:txBody>
          </p:sp>
        </p:grpSp>
        <p:grpSp>
          <p:nvGrpSpPr>
            <p:cNvPr id="4" name="그룹 3">
              <a:extLst>
                <a:ext uri="{FF2B5EF4-FFF2-40B4-BE49-F238E27FC236}">
                  <a16:creationId xmlns:a16="http://schemas.microsoft.com/office/drawing/2014/main" id="{8C6D3991-2CA5-4428-AFEC-69AB4F848AD7}"/>
                </a:ext>
              </a:extLst>
            </p:cNvPr>
            <p:cNvGrpSpPr/>
            <p:nvPr/>
          </p:nvGrpSpPr>
          <p:grpSpPr>
            <a:xfrm>
              <a:off x="981493" y="2115727"/>
              <a:ext cx="2974672" cy="369332"/>
              <a:chOff x="1242750" y="2753003"/>
              <a:chExt cx="2974672" cy="369332"/>
            </a:xfrm>
          </p:grpSpPr>
          <p:sp>
            <p:nvSpPr>
              <p:cNvPr id="25" name="TextBox 24">
                <a:extLst>
                  <a:ext uri="{FF2B5EF4-FFF2-40B4-BE49-F238E27FC236}">
                    <a16:creationId xmlns:a16="http://schemas.microsoft.com/office/drawing/2014/main" id="{D97A285A-53DD-47E7-800E-72D3BA123943}"/>
                  </a:ext>
                </a:extLst>
              </p:cNvPr>
              <p:cNvSpPr txBox="1"/>
              <p:nvPr/>
            </p:nvSpPr>
            <p:spPr>
              <a:xfrm>
                <a:off x="1242750" y="2753003"/>
                <a:ext cx="628698"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love</a:t>
                </a:r>
                <a:endParaRPr lang="ko-KR" altLang="en-US">
                  <a:latin typeface="나눔스퀘어 Bold" panose="020B0600000101010101" pitchFamily="50" charset="-127"/>
                  <a:ea typeface="나눔스퀘어 Bold" panose="020B0600000101010101" pitchFamily="50" charset="-127"/>
                </a:endParaRPr>
              </a:p>
            </p:txBody>
          </p:sp>
          <p:sp>
            <p:nvSpPr>
              <p:cNvPr id="27" name="TextBox 26">
                <a:extLst>
                  <a:ext uri="{FF2B5EF4-FFF2-40B4-BE49-F238E27FC236}">
                    <a16:creationId xmlns:a16="http://schemas.microsoft.com/office/drawing/2014/main" id="{80156B97-FF6C-4B1E-98CB-65ADE4892414}"/>
                  </a:ext>
                </a:extLst>
              </p:cNvPr>
              <p:cNvSpPr txBox="1"/>
              <p:nvPr/>
            </p:nvSpPr>
            <p:spPr>
              <a:xfrm>
                <a:off x="2509903" y="2753003"/>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0,  1,  0,  0  ]</a:t>
                </a:r>
                <a:endParaRPr lang="ko-KR" altLang="en-US">
                  <a:latin typeface="나눔스퀘어 Bold" panose="020B0600000101010101" pitchFamily="50" charset="-127"/>
                  <a:ea typeface="나눔스퀘어 Bold" panose="020B0600000101010101" pitchFamily="50" charset="-127"/>
                </a:endParaRPr>
              </a:p>
            </p:txBody>
          </p:sp>
        </p:grpSp>
        <p:grpSp>
          <p:nvGrpSpPr>
            <p:cNvPr id="5" name="그룹 4">
              <a:extLst>
                <a:ext uri="{FF2B5EF4-FFF2-40B4-BE49-F238E27FC236}">
                  <a16:creationId xmlns:a16="http://schemas.microsoft.com/office/drawing/2014/main" id="{3CFCBE03-E31A-4D99-A25D-065A484AF7B9}"/>
                </a:ext>
              </a:extLst>
            </p:cNvPr>
            <p:cNvGrpSpPr/>
            <p:nvPr/>
          </p:nvGrpSpPr>
          <p:grpSpPr>
            <a:xfrm>
              <a:off x="981493" y="2398087"/>
              <a:ext cx="2974672" cy="369332"/>
              <a:chOff x="1242750" y="3511971"/>
              <a:chExt cx="2974672" cy="369332"/>
            </a:xfrm>
          </p:grpSpPr>
          <p:sp>
            <p:nvSpPr>
              <p:cNvPr id="24" name="TextBox 23">
                <a:extLst>
                  <a:ext uri="{FF2B5EF4-FFF2-40B4-BE49-F238E27FC236}">
                    <a16:creationId xmlns:a16="http://schemas.microsoft.com/office/drawing/2014/main" id="{4FFB96CC-8BA4-4381-8F79-5F14138744C7}"/>
                  </a:ext>
                </a:extLst>
              </p:cNvPr>
              <p:cNvSpPr txBox="1"/>
              <p:nvPr/>
            </p:nvSpPr>
            <p:spPr>
              <a:xfrm>
                <a:off x="1242750" y="3511971"/>
                <a:ext cx="774571"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apple</a:t>
                </a:r>
                <a:endParaRPr lang="ko-KR" altLang="en-US">
                  <a:latin typeface="나눔스퀘어 Bold" panose="020B0600000101010101" pitchFamily="50" charset="-127"/>
                  <a:ea typeface="나눔스퀘어 Bold" panose="020B0600000101010101" pitchFamily="50" charset="-127"/>
                </a:endParaRPr>
              </a:p>
            </p:txBody>
          </p:sp>
          <p:sp>
            <p:nvSpPr>
              <p:cNvPr id="28" name="TextBox 27">
                <a:extLst>
                  <a:ext uri="{FF2B5EF4-FFF2-40B4-BE49-F238E27FC236}">
                    <a16:creationId xmlns:a16="http://schemas.microsoft.com/office/drawing/2014/main" id="{63C2D1E1-DF08-4F73-9E8B-FDF27E43059A}"/>
                  </a:ext>
                </a:extLst>
              </p:cNvPr>
              <p:cNvSpPr txBox="1"/>
              <p:nvPr/>
            </p:nvSpPr>
            <p:spPr>
              <a:xfrm>
                <a:off x="2509903" y="3511971"/>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0,  0,  1,  0  ]</a:t>
                </a:r>
                <a:endParaRPr lang="ko-KR" altLang="en-US">
                  <a:latin typeface="나눔스퀘어 Bold" panose="020B0600000101010101" pitchFamily="50" charset="-127"/>
                  <a:ea typeface="나눔스퀘어 Bold" panose="020B0600000101010101" pitchFamily="50" charset="-127"/>
                </a:endParaRPr>
              </a:p>
            </p:txBody>
          </p:sp>
        </p:grpSp>
        <p:grpSp>
          <p:nvGrpSpPr>
            <p:cNvPr id="6" name="그룹 5">
              <a:extLst>
                <a:ext uri="{FF2B5EF4-FFF2-40B4-BE49-F238E27FC236}">
                  <a16:creationId xmlns:a16="http://schemas.microsoft.com/office/drawing/2014/main" id="{CF2D892F-178F-4D1E-9867-8008AA71A72E}"/>
                </a:ext>
              </a:extLst>
            </p:cNvPr>
            <p:cNvGrpSpPr/>
            <p:nvPr/>
          </p:nvGrpSpPr>
          <p:grpSpPr>
            <a:xfrm>
              <a:off x="981493" y="2696194"/>
              <a:ext cx="2974672" cy="369332"/>
              <a:chOff x="1242750" y="4270939"/>
              <a:chExt cx="2974672" cy="369332"/>
            </a:xfrm>
          </p:grpSpPr>
          <p:sp>
            <p:nvSpPr>
              <p:cNvPr id="41" name="TextBox 40">
                <a:extLst>
                  <a:ext uri="{FF2B5EF4-FFF2-40B4-BE49-F238E27FC236}">
                    <a16:creationId xmlns:a16="http://schemas.microsoft.com/office/drawing/2014/main" id="{12F3A936-8CCF-4FEE-BCB6-B493C794208E}"/>
                  </a:ext>
                </a:extLst>
              </p:cNvPr>
              <p:cNvSpPr txBox="1"/>
              <p:nvPr/>
            </p:nvSpPr>
            <p:spPr>
              <a:xfrm>
                <a:off x="1242750" y="4270939"/>
                <a:ext cx="85792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queen</a:t>
                </a:r>
                <a:endParaRPr lang="ko-KR" altLang="en-US">
                  <a:latin typeface="나눔스퀘어 Bold" panose="020B0600000101010101" pitchFamily="50" charset="-127"/>
                  <a:ea typeface="나눔스퀘어 Bold" panose="020B0600000101010101" pitchFamily="50" charset="-127"/>
                </a:endParaRPr>
              </a:p>
            </p:txBody>
          </p:sp>
          <p:sp>
            <p:nvSpPr>
              <p:cNvPr id="42" name="TextBox 41">
                <a:extLst>
                  <a:ext uri="{FF2B5EF4-FFF2-40B4-BE49-F238E27FC236}">
                    <a16:creationId xmlns:a16="http://schemas.microsoft.com/office/drawing/2014/main" id="{E83CF291-210D-49AE-908A-611452B7C4B9}"/>
                  </a:ext>
                </a:extLst>
              </p:cNvPr>
              <p:cNvSpPr txBox="1"/>
              <p:nvPr/>
            </p:nvSpPr>
            <p:spPr>
              <a:xfrm>
                <a:off x="2509903" y="4270939"/>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0,  0,  0,  1  ]</a:t>
                </a:r>
                <a:endParaRPr lang="ko-KR" altLang="en-US">
                  <a:latin typeface="나눔스퀘어 Bold" panose="020B0600000101010101" pitchFamily="50" charset="-127"/>
                  <a:ea typeface="나눔스퀘어 Bold" panose="020B0600000101010101" pitchFamily="50" charset="-127"/>
                </a:endParaRPr>
              </a:p>
            </p:txBody>
          </p:sp>
        </p:grpSp>
      </p:grpSp>
      <p:sp>
        <p:nvSpPr>
          <p:cNvPr id="30" name="TextBox 29">
            <a:extLst>
              <a:ext uri="{FF2B5EF4-FFF2-40B4-BE49-F238E27FC236}">
                <a16:creationId xmlns:a16="http://schemas.microsoft.com/office/drawing/2014/main" id="{D0892E69-9872-4A57-8ED4-018254608954}"/>
              </a:ext>
            </a:extLst>
          </p:cNvPr>
          <p:cNvSpPr txBox="1"/>
          <p:nvPr/>
        </p:nvSpPr>
        <p:spPr>
          <a:xfrm>
            <a:off x="943312" y="3059668"/>
            <a:ext cx="3217163" cy="523220"/>
          </a:xfrm>
          <a:prstGeom prst="rect">
            <a:avLst/>
          </a:prstGeom>
          <a:noFill/>
        </p:spPr>
        <p:txBody>
          <a:bodyPr wrap="none" rtlCol="0">
            <a:spAutoFit/>
          </a:bodyPr>
          <a:lstStyle/>
          <a:p>
            <a:r>
              <a:rPr lang="en-US" altLang="ko-KR" sz="1400">
                <a:latin typeface="나눔스퀘어 Bold" panose="020B0600000101010101" pitchFamily="50" charset="-127"/>
                <a:ea typeface="나눔스퀘어 Bold" panose="020B0600000101010101" pitchFamily="50" charset="-127"/>
              </a:rPr>
              <a:t>CBoW </a:t>
            </a:r>
            <a:r>
              <a:rPr lang="ko-KR" altLang="en-US" sz="1400">
                <a:latin typeface="나눔스퀘어 Bold" panose="020B0600000101010101" pitchFamily="50" charset="-127"/>
                <a:ea typeface="나눔스퀘어 Bold" panose="020B0600000101010101" pitchFamily="50" charset="-127"/>
              </a:rPr>
              <a:t>학습에서는 </a:t>
            </a:r>
            <a:r>
              <a:rPr lang="en-US" altLang="ko-KR" sz="1400">
                <a:latin typeface="나눔스퀘어 Bold" panose="020B0600000101010101" pitchFamily="50" charset="-127"/>
                <a:ea typeface="나눔스퀘어 Bold" panose="020B0600000101010101" pitchFamily="50" charset="-127"/>
              </a:rPr>
              <a:t>king</a:t>
            </a:r>
            <a:r>
              <a:rPr lang="ko-KR" altLang="en-US" sz="1400">
                <a:latin typeface="나눔스퀘어 Bold" panose="020B0600000101010101" pitchFamily="50" charset="-127"/>
                <a:ea typeface="나눔스퀘어 Bold" panose="020B0600000101010101" pitchFamily="50" charset="-127"/>
              </a:rPr>
              <a:t>와 </a:t>
            </a:r>
            <a:r>
              <a:rPr lang="en-US" altLang="ko-KR" sz="1400">
                <a:latin typeface="나눔스퀘어 Bold" panose="020B0600000101010101" pitchFamily="50" charset="-127"/>
                <a:ea typeface="나눔스퀘어 Bold" panose="020B0600000101010101" pitchFamily="50" charset="-127"/>
              </a:rPr>
              <a:t>apple</a:t>
            </a:r>
            <a:r>
              <a:rPr lang="ko-KR" altLang="en-US" sz="1400">
                <a:latin typeface="나눔스퀘어 Bold" panose="020B0600000101010101" pitchFamily="50" charset="-127"/>
                <a:ea typeface="나눔스퀘어 Bold" panose="020B0600000101010101" pitchFamily="50" charset="-127"/>
              </a:rPr>
              <a:t>는 입력</a:t>
            </a:r>
            <a:r>
              <a:rPr lang="en-US" altLang="ko-KR" sz="1400">
                <a:latin typeface="나눔스퀘어 Bold" panose="020B0600000101010101" pitchFamily="50" charset="-127"/>
                <a:ea typeface="나눔스퀘어 Bold" panose="020B0600000101010101" pitchFamily="50" charset="-127"/>
              </a:rPr>
              <a:t>,</a:t>
            </a:r>
          </a:p>
          <a:p>
            <a:r>
              <a:rPr lang="en-US" altLang="ko-KR" sz="1400">
                <a:latin typeface="나눔스퀘어 Bold" panose="020B0600000101010101" pitchFamily="50" charset="-127"/>
                <a:ea typeface="나눔스퀘어 Bold" panose="020B0600000101010101" pitchFamily="50" charset="-127"/>
              </a:rPr>
              <a:t>love </a:t>
            </a:r>
            <a:r>
              <a:rPr lang="ko-KR" altLang="en-US" sz="1400">
                <a:latin typeface="나눔스퀘어 Bold" panose="020B0600000101010101" pitchFamily="50" charset="-127"/>
                <a:ea typeface="나눔스퀘어 Bold" panose="020B0600000101010101" pitchFamily="50" charset="-127"/>
              </a:rPr>
              <a:t>또는 </a:t>
            </a:r>
            <a:r>
              <a:rPr lang="en-US" altLang="ko-KR" sz="1400">
                <a:latin typeface="나눔스퀘어 Bold" panose="020B0600000101010101" pitchFamily="50" charset="-127"/>
                <a:ea typeface="나눔스퀘어 Bold" panose="020B0600000101010101" pitchFamily="50" charset="-127"/>
              </a:rPr>
              <a:t>like</a:t>
            </a:r>
            <a:r>
              <a:rPr lang="ko-KR" altLang="en-US" sz="1400">
                <a:latin typeface="나눔스퀘어 Bold" panose="020B0600000101010101" pitchFamily="50" charset="-127"/>
                <a:ea typeface="나눔스퀘어 Bold" panose="020B0600000101010101" pitchFamily="50" charset="-127"/>
              </a:rPr>
              <a:t>는 출력</a:t>
            </a:r>
            <a:r>
              <a:rPr lang="en-US" altLang="ko-KR" sz="1400">
                <a:latin typeface="나눔스퀘어 Bold" panose="020B0600000101010101" pitchFamily="50" charset="-127"/>
                <a:ea typeface="나눔스퀘어 Bold" panose="020B0600000101010101" pitchFamily="50" charset="-127"/>
              </a:rPr>
              <a:t>(</a:t>
            </a:r>
            <a:r>
              <a:rPr lang="ko-KR" altLang="en-US" sz="1400">
                <a:latin typeface="나눔스퀘어 Bold" panose="020B0600000101010101" pitchFamily="50" charset="-127"/>
                <a:ea typeface="나눔스퀘어 Bold" panose="020B0600000101010101" pitchFamily="50" charset="-127"/>
              </a:rPr>
              <a:t>정답</a:t>
            </a:r>
            <a:r>
              <a:rPr lang="en-US" altLang="ko-KR" sz="1400">
                <a:latin typeface="나눔스퀘어 Bold" panose="020B0600000101010101" pitchFamily="50" charset="-127"/>
                <a:ea typeface="나눔스퀘어 Bold" panose="020B0600000101010101" pitchFamily="50" charset="-127"/>
              </a:rPr>
              <a:t>)</a:t>
            </a:r>
            <a:r>
              <a:rPr lang="ko-KR" altLang="en-US" sz="1400">
                <a:latin typeface="나눔스퀘어 Bold" panose="020B0600000101010101" pitchFamily="50" charset="-127"/>
                <a:ea typeface="나눔스퀘어 Bold" panose="020B0600000101010101" pitchFamily="50" charset="-127"/>
              </a:rPr>
              <a:t>이다</a:t>
            </a:r>
            <a:r>
              <a:rPr lang="en-US" altLang="ko-KR" sz="1400">
                <a:latin typeface="나눔스퀘어 Bold" panose="020B0600000101010101" pitchFamily="50" charset="-127"/>
                <a:ea typeface="나눔스퀘어 Bold" panose="020B0600000101010101" pitchFamily="50" charset="-127"/>
              </a:rPr>
              <a:t>. </a:t>
            </a:r>
            <a:endParaRPr lang="ko-KR" altLang="en-US" sz="1400">
              <a:latin typeface="나눔스퀘어 Bold" panose="020B0600000101010101" pitchFamily="50" charset="-127"/>
              <a:ea typeface="나눔스퀘어 Bold" panose="020B0600000101010101" pitchFamily="50" charset="-127"/>
            </a:endParaRPr>
          </a:p>
        </p:txBody>
      </p:sp>
      <p:sp>
        <p:nvSpPr>
          <p:cNvPr id="77" name="TextBox 76">
            <a:extLst>
              <a:ext uri="{FF2B5EF4-FFF2-40B4-BE49-F238E27FC236}">
                <a16:creationId xmlns:a16="http://schemas.microsoft.com/office/drawing/2014/main" id="{4353DA13-08D4-4651-8ED3-2BA0A5861327}"/>
              </a:ext>
            </a:extLst>
          </p:cNvPr>
          <p:cNvSpPr txBox="1"/>
          <p:nvPr/>
        </p:nvSpPr>
        <p:spPr>
          <a:xfrm>
            <a:off x="916281" y="4355747"/>
            <a:ext cx="4864632" cy="307777"/>
          </a:xfrm>
          <a:prstGeom prst="rect">
            <a:avLst/>
          </a:prstGeom>
          <a:noFill/>
        </p:spPr>
        <p:txBody>
          <a:bodyPr wrap="square" rtlCol="0">
            <a:spAutoFit/>
          </a:bodyPr>
          <a:lstStyle/>
          <a:p>
            <a:r>
              <a:rPr lang="en-US" altLang="ko-KR" sz="1400">
                <a:latin typeface="나눔스퀘어 Bold" panose="020B0600000101010101" pitchFamily="50" charset="-127"/>
                <a:ea typeface="나눔스퀘어 Bold" panose="020B0600000101010101" pitchFamily="50" charset="-127"/>
              </a:rPr>
              <a:t>CBoW </a:t>
            </a:r>
            <a:r>
              <a:rPr lang="ko-KR" altLang="en-US" sz="1400">
                <a:latin typeface="나눔스퀘어 Bold" panose="020B0600000101010101" pitchFamily="50" charset="-127"/>
                <a:ea typeface="나눔스퀘어 Bold" panose="020B0600000101010101" pitchFamily="50" charset="-127"/>
              </a:rPr>
              <a:t>학습과정은 역전파를 이용하여 손실함수를 최소화합니다</a:t>
            </a:r>
            <a:r>
              <a:rPr lang="en-US" altLang="ko-KR" sz="1400">
                <a:latin typeface="나눔스퀘어 Bold" panose="020B0600000101010101" pitchFamily="50" charset="-127"/>
                <a:ea typeface="나눔스퀘어 Bold" panose="020B0600000101010101" pitchFamily="50" charset="-127"/>
              </a:rPr>
              <a:t>. </a:t>
            </a:r>
            <a:endParaRPr lang="ko-KR" altLang="en-US" sz="1400">
              <a:latin typeface="나눔스퀘어 Bold" panose="020B0600000101010101" pitchFamily="50" charset="-127"/>
              <a:ea typeface="나눔스퀘어 Bold" panose="020B0600000101010101" pitchFamily="50" charset="-127"/>
            </a:endParaRPr>
          </a:p>
        </p:txBody>
      </p:sp>
      <p:grpSp>
        <p:nvGrpSpPr>
          <p:cNvPr id="74" name="그룹 73">
            <a:extLst>
              <a:ext uri="{FF2B5EF4-FFF2-40B4-BE49-F238E27FC236}">
                <a16:creationId xmlns:a16="http://schemas.microsoft.com/office/drawing/2014/main" id="{B2ECC90A-1173-4931-827D-808BE62B986F}"/>
              </a:ext>
            </a:extLst>
          </p:cNvPr>
          <p:cNvGrpSpPr/>
          <p:nvPr/>
        </p:nvGrpSpPr>
        <p:grpSpPr>
          <a:xfrm>
            <a:off x="6259344" y="961038"/>
            <a:ext cx="4118376" cy="5091303"/>
            <a:chOff x="3926691" y="727773"/>
            <a:chExt cx="4118376" cy="5091303"/>
          </a:xfrm>
        </p:grpSpPr>
        <p:grpSp>
          <p:nvGrpSpPr>
            <p:cNvPr id="31" name="그룹 30">
              <a:extLst>
                <a:ext uri="{FF2B5EF4-FFF2-40B4-BE49-F238E27FC236}">
                  <a16:creationId xmlns:a16="http://schemas.microsoft.com/office/drawing/2014/main" id="{E98D27E5-9DEA-4C61-BA39-6ACE4700823A}"/>
                </a:ext>
              </a:extLst>
            </p:cNvPr>
            <p:cNvGrpSpPr/>
            <p:nvPr/>
          </p:nvGrpSpPr>
          <p:grpSpPr>
            <a:xfrm>
              <a:off x="3926691" y="2886934"/>
              <a:ext cx="4118376" cy="2932142"/>
              <a:chOff x="3376185" y="2830950"/>
              <a:chExt cx="4118376" cy="2932142"/>
            </a:xfrm>
          </p:grpSpPr>
          <p:sp>
            <p:nvSpPr>
              <p:cNvPr id="71" name="사각형: 둥근 모서리 70">
                <a:extLst>
                  <a:ext uri="{FF2B5EF4-FFF2-40B4-BE49-F238E27FC236}">
                    <a16:creationId xmlns:a16="http://schemas.microsoft.com/office/drawing/2014/main" id="{AF90799D-A100-4260-B668-9FE7EA778BF4}"/>
                  </a:ext>
                </a:extLst>
              </p:cNvPr>
              <p:cNvSpPr/>
              <p:nvPr/>
            </p:nvSpPr>
            <p:spPr>
              <a:xfrm>
                <a:off x="3376185" y="2889264"/>
                <a:ext cx="783771" cy="287382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CFC59AF8-5DF7-4EDE-B023-529ADA68DE90}"/>
                  </a:ext>
                </a:extLst>
              </p:cNvPr>
              <p:cNvSpPr/>
              <p:nvPr/>
            </p:nvSpPr>
            <p:spPr>
              <a:xfrm>
                <a:off x="6710790" y="2830950"/>
                <a:ext cx="783771" cy="287382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1" name="그룹 110">
                <a:extLst>
                  <a:ext uri="{FF2B5EF4-FFF2-40B4-BE49-F238E27FC236}">
                    <a16:creationId xmlns:a16="http://schemas.microsoft.com/office/drawing/2014/main" id="{9F40C52E-A405-45C9-B40D-C8A066DD25B0}"/>
                  </a:ext>
                </a:extLst>
              </p:cNvPr>
              <p:cNvGrpSpPr/>
              <p:nvPr/>
            </p:nvGrpSpPr>
            <p:grpSpPr>
              <a:xfrm>
                <a:off x="3494366" y="3185514"/>
                <a:ext cx="3862873" cy="2313990"/>
                <a:chOff x="5667739" y="3429000"/>
                <a:chExt cx="3862873" cy="2313990"/>
              </a:xfrm>
            </p:grpSpPr>
            <p:sp>
              <p:nvSpPr>
                <p:cNvPr id="48" name="타원 47">
                  <a:extLst>
                    <a:ext uri="{FF2B5EF4-FFF2-40B4-BE49-F238E27FC236}">
                      <a16:creationId xmlns:a16="http://schemas.microsoft.com/office/drawing/2014/main" id="{B8BF2C1C-9D83-405E-904F-8F36B0941024}"/>
                    </a:ext>
                  </a:extLst>
                </p:cNvPr>
                <p:cNvSpPr/>
                <p:nvPr/>
              </p:nvSpPr>
              <p:spPr>
                <a:xfrm>
                  <a:off x="9036090" y="342900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9" name="타원 48">
                  <a:extLst>
                    <a:ext uri="{FF2B5EF4-FFF2-40B4-BE49-F238E27FC236}">
                      <a16:creationId xmlns:a16="http://schemas.microsoft.com/office/drawing/2014/main" id="{09F4471F-36DB-4905-A5FE-28D99A73582F}"/>
                    </a:ext>
                  </a:extLst>
                </p:cNvPr>
                <p:cNvSpPr/>
                <p:nvPr/>
              </p:nvSpPr>
              <p:spPr>
                <a:xfrm>
                  <a:off x="9036090" y="4103134"/>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0" name="타원 49">
                  <a:extLst>
                    <a:ext uri="{FF2B5EF4-FFF2-40B4-BE49-F238E27FC236}">
                      <a16:creationId xmlns:a16="http://schemas.microsoft.com/office/drawing/2014/main" id="{99563D82-A416-47A7-B40E-B0E1BF84FD39}"/>
                    </a:ext>
                  </a:extLst>
                </p:cNvPr>
                <p:cNvSpPr/>
                <p:nvPr/>
              </p:nvSpPr>
              <p:spPr>
                <a:xfrm>
                  <a:off x="9036090" y="466064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51" name="타원 50">
                  <a:extLst>
                    <a:ext uri="{FF2B5EF4-FFF2-40B4-BE49-F238E27FC236}">
                      <a16:creationId xmlns:a16="http://schemas.microsoft.com/office/drawing/2014/main" id="{86A4278A-3FFA-4249-AEEA-6B400BCF54C4}"/>
                    </a:ext>
                  </a:extLst>
                </p:cNvPr>
                <p:cNvSpPr/>
                <p:nvPr/>
              </p:nvSpPr>
              <p:spPr>
                <a:xfrm>
                  <a:off x="9036090" y="527646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4" name="TextBox 13">
                  <a:extLst>
                    <a:ext uri="{FF2B5EF4-FFF2-40B4-BE49-F238E27FC236}">
                      <a16:creationId xmlns:a16="http://schemas.microsoft.com/office/drawing/2014/main" id="{AE5B2BF8-6307-4492-B087-19134FD7ED83}"/>
                    </a:ext>
                  </a:extLst>
                </p:cNvPr>
                <p:cNvSpPr txBox="1"/>
                <p:nvPr/>
              </p:nvSpPr>
              <p:spPr>
                <a:xfrm>
                  <a:off x="9077116" y="3509315"/>
                  <a:ext cx="397866" cy="338554"/>
                </a:xfrm>
                <a:prstGeom prst="rect">
                  <a:avLst/>
                </a:prstGeom>
                <a:noFill/>
              </p:spPr>
              <p:txBody>
                <a:bodyPr wrap="none" rtlCol="0">
                  <a:spAutoFit/>
                </a:bodyPr>
                <a:lstStyle/>
                <a:p>
                  <a:r>
                    <a:rPr lang="en-US" altLang="ko-KR" sz="1600"/>
                    <a:t>o1</a:t>
                  </a:r>
                  <a:endParaRPr lang="ko-KR" altLang="en-US" sz="1600"/>
                </a:p>
              </p:txBody>
            </p:sp>
            <p:sp>
              <p:nvSpPr>
                <p:cNvPr id="52" name="TextBox 51">
                  <a:extLst>
                    <a:ext uri="{FF2B5EF4-FFF2-40B4-BE49-F238E27FC236}">
                      <a16:creationId xmlns:a16="http://schemas.microsoft.com/office/drawing/2014/main" id="{7127B587-06B2-4663-AA6A-FE976682C72B}"/>
                    </a:ext>
                  </a:extLst>
                </p:cNvPr>
                <p:cNvSpPr txBox="1"/>
                <p:nvPr/>
              </p:nvSpPr>
              <p:spPr>
                <a:xfrm>
                  <a:off x="9077116" y="4172796"/>
                  <a:ext cx="397866" cy="338554"/>
                </a:xfrm>
                <a:prstGeom prst="rect">
                  <a:avLst/>
                </a:prstGeom>
                <a:noFill/>
              </p:spPr>
              <p:txBody>
                <a:bodyPr wrap="none" rtlCol="0">
                  <a:spAutoFit/>
                </a:bodyPr>
                <a:lstStyle/>
                <a:p>
                  <a:r>
                    <a:rPr lang="en-US" altLang="ko-KR" sz="1600"/>
                    <a:t>o2</a:t>
                  </a:r>
                  <a:endParaRPr lang="ko-KR" altLang="en-US" sz="1600"/>
                </a:p>
              </p:txBody>
            </p:sp>
            <p:sp>
              <p:nvSpPr>
                <p:cNvPr id="53" name="TextBox 52">
                  <a:extLst>
                    <a:ext uri="{FF2B5EF4-FFF2-40B4-BE49-F238E27FC236}">
                      <a16:creationId xmlns:a16="http://schemas.microsoft.com/office/drawing/2014/main" id="{75BD2EBF-F95C-4E08-822A-88AE3684708D}"/>
                    </a:ext>
                  </a:extLst>
                </p:cNvPr>
                <p:cNvSpPr txBox="1"/>
                <p:nvPr/>
              </p:nvSpPr>
              <p:spPr>
                <a:xfrm>
                  <a:off x="9069814" y="4724628"/>
                  <a:ext cx="412470" cy="338554"/>
                </a:xfrm>
                <a:prstGeom prst="rect">
                  <a:avLst/>
                </a:prstGeom>
                <a:noFill/>
              </p:spPr>
              <p:txBody>
                <a:bodyPr wrap="square" rtlCol="0">
                  <a:spAutoFit/>
                </a:bodyPr>
                <a:lstStyle/>
                <a:p>
                  <a:r>
                    <a:rPr lang="en-US" altLang="ko-KR" sz="1600"/>
                    <a:t>o3</a:t>
                  </a:r>
                  <a:endParaRPr lang="ko-KR" altLang="en-US" sz="1600"/>
                </a:p>
              </p:txBody>
            </p:sp>
            <p:sp>
              <p:nvSpPr>
                <p:cNvPr id="54" name="TextBox 53">
                  <a:extLst>
                    <a:ext uri="{FF2B5EF4-FFF2-40B4-BE49-F238E27FC236}">
                      <a16:creationId xmlns:a16="http://schemas.microsoft.com/office/drawing/2014/main" id="{1E9ABC62-6DE6-4FB7-9022-64F9CB968905}"/>
                    </a:ext>
                  </a:extLst>
                </p:cNvPr>
                <p:cNvSpPr txBox="1"/>
                <p:nvPr/>
              </p:nvSpPr>
              <p:spPr>
                <a:xfrm>
                  <a:off x="9077116" y="5340448"/>
                  <a:ext cx="397866" cy="338554"/>
                </a:xfrm>
                <a:prstGeom prst="rect">
                  <a:avLst/>
                </a:prstGeom>
                <a:noFill/>
              </p:spPr>
              <p:txBody>
                <a:bodyPr wrap="none" rtlCol="0">
                  <a:spAutoFit/>
                </a:bodyPr>
                <a:lstStyle/>
                <a:p>
                  <a:r>
                    <a:rPr lang="en-US" altLang="ko-KR" sz="1600"/>
                    <a:t>o4</a:t>
                  </a:r>
                  <a:endParaRPr lang="ko-KR" altLang="en-US" sz="1600"/>
                </a:p>
              </p:txBody>
            </p:sp>
            <p:grpSp>
              <p:nvGrpSpPr>
                <p:cNvPr id="84" name="그룹 83">
                  <a:extLst>
                    <a:ext uri="{FF2B5EF4-FFF2-40B4-BE49-F238E27FC236}">
                      <a16:creationId xmlns:a16="http://schemas.microsoft.com/office/drawing/2014/main" id="{9CC50B10-9FA3-4F70-A412-8831086A6956}"/>
                    </a:ext>
                  </a:extLst>
                </p:cNvPr>
                <p:cNvGrpSpPr/>
                <p:nvPr/>
              </p:nvGrpSpPr>
              <p:grpSpPr>
                <a:xfrm>
                  <a:off x="5667739" y="3429000"/>
                  <a:ext cx="2089463" cy="2313990"/>
                  <a:chOff x="5667739" y="3429000"/>
                  <a:chExt cx="2089463" cy="2313990"/>
                </a:xfrm>
              </p:grpSpPr>
              <p:sp>
                <p:nvSpPr>
                  <p:cNvPr id="46" name="타원 45">
                    <a:extLst>
                      <a:ext uri="{FF2B5EF4-FFF2-40B4-BE49-F238E27FC236}">
                        <a16:creationId xmlns:a16="http://schemas.microsoft.com/office/drawing/2014/main" id="{471008AC-E15D-41CE-8597-E3C198A192E0}"/>
                      </a:ext>
                    </a:extLst>
                  </p:cNvPr>
                  <p:cNvSpPr/>
                  <p:nvPr/>
                </p:nvSpPr>
                <p:spPr>
                  <a:xfrm>
                    <a:off x="7262680" y="404482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 name="타원 46">
                    <a:extLst>
                      <a:ext uri="{FF2B5EF4-FFF2-40B4-BE49-F238E27FC236}">
                        <a16:creationId xmlns:a16="http://schemas.microsoft.com/office/drawing/2014/main" id="{BB0FEDB9-264D-4C54-8129-81BFCD0C9CE4}"/>
                      </a:ext>
                    </a:extLst>
                  </p:cNvPr>
                  <p:cNvSpPr/>
                  <p:nvPr/>
                </p:nvSpPr>
                <p:spPr>
                  <a:xfrm>
                    <a:off x="7262680" y="466064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 name="그룹 15">
                    <a:extLst>
                      <a:ext uri="{FF2B5EF4-FFF2-40B4-BE49-F238E27FC236}">
                        <a16:creationId xmlns:a16="http://schemas.microsoft.com/office/drawing/2014/main" id="{62026C82-5782-468F-9517-80ACA40B3BC8}"/>
                      </a:ext>
                    </a:extLst>
                  </p:cNvPr>
                  <p:cNvGrpSpPr/>
                  <p:nvPr/>
                </p:nvGrpSpPr>
                <p:grpSpPr>
                  <a:xfrm>
                    <a:off x="5667739" y="3429000"/>
                    <a:ext cx="494522" cy="2313990"/>
                    <a:chOff x="5667739" y="3429000"/>
                    <a:chExt cx="494522" cy="2313990"/>
                  </a:xfrm>
                </p:grpSpPr>
                <p:grpSp>
                  <p:nvGrpSpPr>
                    <p:cNvPr id="15" name="그룹 14">
                      <a:extLst>
                        <a:ext uri="{FF2B5EF4-FFF2-40B4-BE49-F238E27FC236}">
                          <a16:creationId xmlns:a16="http://schemas.microsoft.com/office/drawing/2014/main" id="{A350E062-BF35-4ADA-8108-D5FBB7234F23}"/>
                        </a:ext>
                      </a:extLst>
                    </p:cNvPr>
                    <p:cNvGrpSpPr/>
                    <p:nvPr/>
                  </p:nvGrpSpPr>
                  <p:grpSpPr>
                    <a:xfrm>
                      <a:off x="5667739" y="3429000"/>
                      <a:ext cx="494522" cy="2313990"/>
                      <a:chOff x="5667739" y="3429000"/>
                      <a:chExt cx="494522" cy="2313990"/>
                    </a:xfrm>
                  </p:grpSpPr>
                  <p:sp>
                    <p:nvSpPr>
                      <p:cNvPr id="13" name="타원 12">
                        <a:extLst>
                          <a:ext uri="{FF2B5EF4-FFF2-40B4-BE49-F238E27FC236}">
                            <a16:creationId xmlns:a16="http://schemas.microsoft.com/office/drawing/2014/main" id="{6A44F8D5-8DF1-4E3F-8921-D059F2D31805}"/>
                          </a:ext>
                        </a:extLst>
                      </p:cNvPr>
                      <p:cNvSpPr/>
                      <p:nvPr/>
                    </p:nvSpPr>
                    <p:spPr>
                      <a:xfrm>
                        <a:off x="5667739" y="342900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3" name="타원 42">
                        <a:extLst>
                          <a:ext uri="{FF2B5EF4-FFF2-40B4-BE49-F238E27FC236}">
                            <a16:creationId xmlns:a16="http://schemas.microsoft.com/office/drawing/2014/main" id="{2733B354-3C35-4AF5-92E9-D5E2935DD104}"/>
                          </a:ext>
                        </a:extLst>
                      </p:cNvPr>
                      <p:cNvSpPr/>
                      <p:nvPr/>
                    </p:nvSpPr>
                    <p:spPr>
                      <a:xfrm>
                        <a:off x="5667739" y="404482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4" name="타원 43">
                        <a:extLst>
                          <a:ext uri="{FF2B5EF4-FFF2-40B4-BE49-F238E27FC236}">
                            <a16:creationId xmlns:a16="http://schemas.microsoft.com/office/drawing/2014/main" id="{51D9431E-BA6D-4ECA-9287-88B81E232F96}"/>
                          </a:ext>
                        </a:extLst>
                      </p:cNvPr>
                      <p:cNvSpPr/>
                      <p:nvPr/>
                    </p:nvSpPr>
                    <p:spPr>
                      <a:xfrm>
                        <a:off x="5667739" y="466064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5" name="타원 44">
                        <a:extLst>
                          <a:ext uri="{FF2B5EF4-FFF2-40B4-BE49-F238E27FC236}">
                            <a16:creationId xmlns:a16="http://schemas.microsoft.com/office/drawing/2014/main" id="{0C6BD202-382B-4370-958F-DECA6C6D18B4}"/>
                          </a:ext>
                        </a:extLst>
                      </p:cNvPr>
                      <p:cNvSpPr/>
                      <p:nvPr/>
                    </p:nvSpPr>
                    <p:spPr>
                      <a:xfrm>
                        <a:off x="5667739" y="527646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55" name="TextBox 54">
                      <a:extLst>
                        <a:ext uri="{FF2B5EF4-FFF2-40B4-BE49-F238E27FC236}">
                          <a16:creationId xmlns:a16="http://schemas.microsoft.com/office/drawing/2014/main" id="{A5E3C67A-AED7-4E61-A5A7-5295C627901B}"/>
                        </a:ext>
                      </a:extLst>
                    </p:cNvPr>
                    <p:cNvSpPr txBox="1"/>
                    <p:nvPr/>
                  </p:nvSpPr>
                  <p:spPr>
                    <a:xfrm>
                      <a:off x="5749791" y="3509315"/>
                      <a:ext cx="377026" cy="338554"/>
                    </a:xfrm>
                    <a:prstGeom prst="rect">
                      <a:avLst/>
                    </a:prstGeom>
                    <a:noFill/>
                  </p:spPr>
                  <p:txBody>
                    <a:bodyPr wrap="none" rtlCol="0">
                      <a:spAutoFit/>
                    </a:bodyPr>
                    <a:lstStyle/>
                    <a:p>
                      <a:r>
                        <a:rPr lang="en-US" altLang="ko-KR" sz="1600"/>
                        <a:t>x1</a:t>
                      </a:r>
                      <a:endParaRPr lang="ko-KR" altLang="en-US" sz="1600"/>
                    </a:p>
                  </p:txBody>
                </p:sp>
                <p:sp>
                  <p:nvSpPr>
                    <p:cNvPr id="56" name="TextBox 55">
                      <a:extLst>
                        <a:ext uri="{FF2B5EF4-FFF2-40B4-BE49-F238E27FC236}">
                          <a16:creationId xmlns:a16="http://schemas.microsoft.com/office/drawing/2014/main" id="{29E9E191-6771-48C2-A6A0-B0110B42B89A}"/>
                        </a:ext>
                      </a:extLst>
                    </p:cNvPr>
                    <p:cNvSpPr txBox="1"/>
                    <p:nvPr/>
                  </p:nvSpPr>
                  <p:spPr>
                    <a:xfrm>
                      <a:off x="5749791" y="4119693"/>
                      <a:ext cx="377026" cy="338554"/>
                    </a:xfrm>
                    <a:prstGeom prst="rect">
                      <a:avLst/>
                    </a:prstGeom>
                    <a:noFill/>
                  </p:spPr>
                  <p:txBody>
                    <a:bodyPr wrap="none" rtlCol="0">
                      <a:spAutoFit/>
                    </a:bodyPr>
                    <a:lstStyle/>
                    <a:p>
                      <a:r>
                        <a:rPr lang="en-US" altLang="ko-KR" sz="1600"/>
                        <a:t>x2</a:t>
                      </a:r>
                      <a:endParaRPr lang="ko-KR" altLang="en-US" sz="1600"/>
                    </a:p>
                  </p:txBody>
                </p:sp>
                <p:sp>
                  <p:nvSpPr>
                    <p:cNvPr id="57" name="TextBox 56">
                      <a:extLst>
                        <a:ext uri="{FF2B5EF4-FFF2-40B4-BE49-F238E27FC236}">
                          <a16:creationId xmlns:a16="http://schemas.microsoft.com/office/drawing/2014/main" id="{17470361-1982-4F44-B780-69AEE2212096}"/>
                        </a:ext>
                      </a:extLst>
                    </p:cNvPr>
                    <p:cNvSpPr txBox="1"/>
                    <p:nvPr/>
                  </p:nvSpPr>
                  <p:spPr>
                    <a:xfrm>
                      <a:off x="5749791" y="4730071"/>
                      <a:ext cx="412470" cy="338554"/>
                    </a:xfrm>
                    <a:prstGeom prst="rect">
                      <a:avLst/>
                    </a:prstGeom>
                    <a:noFill/>
                  </p:spPr>
                  <p:txBody>
                    <a:bodyPr wrap="square" rtlCol="0">
                      <a:spAutoFit/>
                    </a:bodyPr>
                    <a:lstStyle/>
                    <a:p>
                      <a:r>
                        <a:rPr lang="en-US" altLang="ko-KR" sz="1600"/>
                        <a:t>x3</a:t>
                      </a:r>
                      <a:endParaRPr lang="ko-KR" altLang="en-US" sz="1600"/>
                    </a:p>
                  </p:txBody>
                </p:sp>
                <p:sp>
                  <p:nvSpPr>
                    <p:cNvPr id="58" name="TextBox 57">
                      <a:extLst>
                        <a:ext uri="{FF2B5EF4-FFF2-40B4-BE49-F238E27FC236}">
                          <a16:creationId xmlns:a16="http://schemas.microsoft.com/office/drawing/2014/main" id="{56336F50-E3F8-48B3-8DB4-47372DAF0362}"/>
                        </a:ext>
                      </a:extLst>
                    </p:cNvPr>
                    <p:cNvSpPr txBox="1"/>
                    <p:nvPr/>
                  </p:nvSpPr>
                  <p:spPr>
                    <a:xfrm>
                      <a:off x="5749791" y="5340448"/>
                      <a:ext cx="377026" cy="338554"/>
                    </a:xfrm>
                    <a:prstGeom prst="rect">
                      <a:avLst/>
                    </a:prstGeom>
                    <a:noFill/>
                  </p:spPr>
                  <p:txBody>
                    <a:bodyPr wrap="none" rtlCol="0">
                      <a:spAutoFit/>
                    </a:bodyPr>
                    <a:lstStyle/>
                    <a:p>
                      <a:r>
                        <a:rPr lang="en-US" altLang="ko-KR" sz="1600"/>
                        <a:t>x4</a:t>
                      </a:r>
                      <a:endParaRPr lang="ko-KR" altLang="en-US" sz="1600"/>
                    </a:p>
                  </p:txBody>
                </p:sp>
              </p:grpSp>
              <p:sp>
                <p:nvSpPr>
                  <p:cNvPr id="59" name="TextBox 58">
                    <a:extLst>
                      <a:ext uri="{FF2B5EF4-FFF2-40B4-BE49-F238E27FC236}">
                        <a16:creationId xmlns:a16="http://schemas.microsoft.com/office/drawing/2014/main" id="{450B12F4-70C9-47FD-BA85-A1F5B0C9262D}"/>
                      </a:ext>
                    </a:extLst>
                  </p:cNvPr>
                  <p:cNvSpPr txBox="1"/>
                  <p:nvPr/>
                </p:nvSpPr>
                <p:spPr>
                  <a:xfrm>
                    <a:off x="7311008" y="4108808"/>
                    <a:ext cx="397866" cy="338554"/>
                  </a:xfrm>
                  <a:prstGeom prst="rect">
                    <a:avLst/>
                  </a:prstGeom>
                  <a:noFill/>
                </p:spPr>
                <p:txBody>
                  <a:bodyPr wrap="none" rtlCol="0">
                    <a:spAutoFit/>
                  </a:bodyPr>
                  <a:lstStyle/>
                  <a:p>
                    <a:r>
                      <a:rPr lang="en-US" altLang="ko-KR" sz="1600"/>
                      <a:t>h1</a:t>
                    </a:r>
                    <a:endParaRPr lang="ko-KR" altLang="en-US" sz="1600"/>
                  </a:p>
                </p:txBody>
              </p:sp>
              <p:sp>
                <p:nvSpPr>
                  <p:cNvPr id="60" name="TextBox 59">
                    <a:extLst>
                      <a:ext uri="{FF2B5EF4-FFF2-40B4-BE49-F238E27FC236}">
                        <a16:creationId xmlns:a16="http://schemas.microsoft.com/office/drawing/2014/main" id="{9637AADA-4D71-4B9C-929B-024D0C99F335}"/>
                      </a:ext>
                    </a:extLst>
                  </p:cNvPr>
                  <p:cNvSpPr txBox="1"/>
                  <p:nvPr/>
                </p:nvSpPr>
                <p:spPr>
                  <a:xfrm>
                    <a:off x="7311008" y="4724628"/>
                    <a:ext cx="397866" cy="338554"/>
                  </a:xfrm>
                  <a:prstGeom prst="rect">
                    <a:avLst/>
                  </a:prstGeom>
                  <a:noFill/>
                </p:spPr>
                <p:txBody>
                  <a:bodyPr wrap="none" rtlCol="0">
                    <a:spAutoFit/>
                  </a:bodyPr>
                  <a:lstStyle/>
                  <a:p>
                    <a:r>
                      <a:rPr lang="en-US" altLang="ko-KR" sz="1600"/>
                      <a:t>h1</a:t>
                    </a:r>
                    <a:endParaRPr lang="ko-KR" altLang="en-US" sz="1600"/>
                  </a:p>
                </p:txBody>
              </p:sp>
              <p:cxnSp>
                <p:nvCxnSpPr>
                  <p:cNvPr id="61" name="직선 연결선 60">
                    <a:extLst>
                      <a:ext uri="{FF2B5EF4-FFF2-40B4-BE49-F238E27FC236}">
                        <a16:creationId xmlns:a16="http://schemas.microsoft.com/office/drawing/2014/main" id="{CCEFC715-0CF9-4D34-8009-D8B9473E65C9}"/>
                      </a:ext>
                    </a:extLst>
                  </p:cNvPr>
                  <p:cNvCxnSpPr>
                    <a:stCxn id="13" idx="6"/>
                    <a:endCxn id="46" idx="2"/>
                  </p:cNvCxnSpPr>
                  <p:nvPr/>
                </p:nvCxnSpPr>
                <p:spPr>
                  <a:xfrm>
                    <a:off x="6162261" y="366226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D5406879-15A8-4ABC-B59C-FEE2C59A56FA}"/>
                      </a:ext>
                    </a:extLst>
                  </p:cNvPr>
                  <p:cNvCxnSpPr>
                    <a:cxnSpLocks/>
                    <a:stCxn id="43" idx="6"/>
                    <a:endCxn id="47" idx="2"/>
                  </p:cNvCxnSpPr>
                  <p:nvPr/>
                </p:nvCxnSpPr>
                <p:spPr>
                  <a:xfrm>
                    <a:off x="6162261" y="427808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64B4EB92-A8D6-4D76-8DA6-103B9FBE74EC}"/>
                      </a:ext>
                    </a:extLst>
                  </p:cNvPr>
                  <p:cNvCxnSpPr>
                    <a:cxnSpLocks/>
                    <a:stCxn id="43" idx="6"/>
                    <a:endCxn id="46" idx="2"/>
                  </p:cNvCxnSpPr>
                  <p:nvPr/>
                </p:nvCxnSpPr>
                <p:spPr>
                  <a:xfrm>
                    <a:off x="6162261" y="4278085"/>
                    <a:ext cx="1100419"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B621BB27-FE63-4E2C-8300-7C69F59041BB}"/>
                      </a:ext>
                    </a:extLst>
                  </p:cNvPr>
                  <p:cNvCxnSpPr>
                    <a:cxnSpLocks/>
                    <a:stCxn id="58" idx="3"/>
                    <a:endCxn id="46" idx="2"/>
                  </p:cNvCxnSpPr>
                  <p:nvPr/>
                </p:nvCxnSpPr>
                <p:spPr>
                  <a:xfrm flipV="1">
                    <a:off x="6126817" y="4278085"/>
                    <a:ext cx="1135863"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B8577A94-DC66-4C41-906C-9C6F4A48B1B0}"/>
                      </a:ext>
                    </a:extLst>
                  </p:cNvPr>
                  <p:cNvCxnSpPr>
                    <a:cxnSpLocks/>
                    <a:stCxn id="57" idx="3"/>
                    <a:endCxn id="46" idx="2"/>
                  </p:cNvCxnSpPr>
                  <p:nvPr/>
                </p:nvCxnSpPr>
                <p:spPr>
                  <a:xfrm flipV="1">
                    <a:off x="6162261" y="4278085"/>
                    <a:ext cx="1100419" cy="62126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2CC70F2A-0A0E-48C6-B707-0972B681A823}"/>
                      </a:ext>
                    </a:extLst>
                  </p:cNvPr>
                  <p:cNvCxnSpPr>
                    <a:cxnSpLocks/>
                    <a:stCxn id="57" idx="3"/>
                    <a:endCxn id="47" idx="2"/>
                  </p:cNvCxnSpPr>
                  <p:nvPr/>
                </p:nvCxnSpPr>
                <p:spPr>
                  <a:xfrm flipV="1">
                    <a:off x="6162261" y="4893905"/>
                    <a:ext cx="1100419" cy="5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90B3044C-1DC3-419D-8E04-7CED7EADC5F4}"/>
                      </a:ext>
                    </a:extLst>
                  </p:cNvPr>
                  <p:cNvCxnSpPr>
                    <a:cxnSpLocks/>
                    <a:stCxn id="13" idx="6"/>
                    <a:endCxn id="47" idx="2"/>
                  </p:cNvCxnSpPr>
                  <p:nvPr/>
                </p:nvCxnSpPr>
                <p:spPr>
                  <a:xfrm>
                    <a:off x="6162261" y="3662265"/>
                    <a:ext cx="1100419"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7325D29C-D9CB-40C9-98EC-F8B7788B02C8}"/>
                      </a:ext>
                    </a:extLst>
                  </p:cNvPr>
                  <p:cNvCxnSpPr>
                    <a:cxnSpLocks/>
                    <a:stCxn id="45" idx="6"/>
                    <a:endCxn id="47" idx="2"/>
                  </p:cNvCxnSpPr>
                  <p:nvPr/>
                </p:nvCxnSpPr>
                <p:spPr>
                  <a:xfrm flipV="1">
                    <a:off x="6162261" y="489390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85" name="직선 연결선 84">
                  <a:extLst>
                    <a:ext uri="{FF2B5EF4-FFF2-40B4-BE49-F238E27FC236}">
                      <a16:creationId xmlns:a16="http://schemas.microsoft.com/office/drawing/2014/main" id="{35D0E113-7ABB-4825-AEEA-9553F76F3EC6}"/>
                    </a:ext>
                  </a:extLst>
                </p:cNvPr>
                <p:cNvCxnSpPr>
                  <a:cxnSpLocks/>
                  <a:stCxn id="46" idx="6"/>
                  <a:endCxn id="48" idx="2"/>
                </p:cNvCxnSpPr>
                <p:nvPr/>
              </p:nvCxnSpPr>
              <p:spPr>
                <a:xfrm flipV="1">
                  <a:off x="7757202" y="366226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718AFF6C-2BE3-4E39-B56F-7FBE4D8F551B}"/>
                    </a:ext>
                  </a:extLst>
                </p:cNvPr>
                <p:cNvCxnSpPr>
                  <a:cxnSpLocks/>
                  <a:stCxn id="46" idx="6"/>
                  <a:endCxn id="51" idx="2"/>
                </p:cNvCxnSpPr>
                <p:nvPr/>
              </p:nvCxnSpPr>
              <p:spPr>
                <a:xfrm>
                  <a:off x="7757202" y="427808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3BCDA3B-1C39-451C-BDB1-EBA09E1DC6F9}"/>
                    </a:ext>
                  </a:extLst>
                </p:cNvPr>
                <p:cNvCxnSpPr>
                  <a:cxnSpLocks/>
                  <a:stCxn id="46" idx="6"/>
                  <a:endCxn id="50" idx="2"/>
                </p:cNvCxnSpPr>
                <p:nvPr/>
              </p:nvCxnSpPr>
              <p:spPr>
                <a:xfrm>
                  <a:off x="7757202" y="427808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FFA22D71-86B5-433B-A916-C7D74DBDF869}"/>
                    </a:ext>
                  </a:extLst>
                </p:cNvPr>
                <p:cNvCxnSpPr>
                  <a:cxnSpLocks/>
                  <a:stCxn id="46" idx="6"/>
                  <a:endCxn id="49" idx="2"/>
                </p:cNvCxnSpPr>
                <p:nvPr/>
              </p:nvCxnSpPr>
              <p:spPr>
                <a:xfrm>
                  <a:off x="7757202" y="4278085"/>
                  <a:ext cx="1278888" cy="5831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744416B2-832F-4602-9148-89125629B231}"/>
                    </a:ext>
                  </a:extLst>
                </p:cNvPr>
                <p:cNvCxnSpPr>
                  <a:cxnSpLocks/>
                  <a:stCxn id="47" idx="6"/>
                  <a:endCxn id="48" idx="2"/>
                </p:cNvCxnSpPr>
                <p:nvPr/>
              </p:nvCxnSpPr>
              <p:spPr>
                <a:xfrm flipV="1">
                  <a:off x="7757202" y="366226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234DC5CA-3024-469D-B35F-420FA8A10818}"/>
                    </a:ext>
                  </a:extLst>
                </p:cNvPr>
                <p:cNvCxnSpPr>
                  <a:cxnSpLocks/>
                  <a:stCxn id="47" idx="6"/>
                  <a:endCxn id="49" idx="2"/>
                </p:cNvCxnSpPr>
                <p:nvPr/>
              </p:nvCxnSpPr>
              <p:spPr>
                <a:xfrm flipV="1">
                  <a:off x="7757202" y="4336399"/>
                  <a:ext cx="1278888" cy="55750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1B141463-2A21-4BD4-A506-D50D042BE11E}"/>
                    </a:ext>
                  </a:extLst>
                </p:cNvPr>
                <p:cNvCxnSpPr>
                  <a:cxnSpLocks/>
                  <a:stCxn id="47" idx="6"/>
                  <a:endCxn id="50" idx="2"/>
                </p:cNvCxnSpPr>
                <p:nvPr/>
              </p:nvCxnSpPr>
              <p:spPr>
                <a:xfrm>
                  <a:off x="7757202" y="4893905"/>
                  <a:ext cx="1278888"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588B00BC-572E-477D-983D-912B6A6A5E32}"/>
                    </a:ext>
                  </a:extLst>
                </p:cNvPr>
                <p:cNvCxnSpPr>
                  <a:cxnSpLocks/>
                  <a:stCxn id="47" idx="6"/>
                  <a:endCxn id="51" idx="2"/>
                </p:cNvCxnSpPr>
                <p:nvPr/>
              </p:nvCxnSpPr>
              <p:spPr>
                <a:xfrm>
                  <a:off x="7757202" y="489390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0" name="TextBox 9">
              <a:extLst>
                <a:ext uri="{FF2B5EF4-FFF2-40B4-BE49-F238E27FC236}">
                  <a16:creationId xmlns:a16="http://schemas.microsoft.com/office/drawing/2014/main" id="{85A02D60-C831-4315-A12C-FD60E8654234}"/>
                </a:ext>
              </a:extLst>
            </p:cNvPr>
            <p:cNvSpPr txBox="1"/>
            <p:nvPr/>
          </p:nvSpPr>
          <p:spPr>
            <a:xfrm>
              <a:off x="5646274" y="1116599"/>
              <a:ext cx="949299" cy="461665"/>
            </a:xfrm>
            <a:prstGeom prst="rect">
              <a:avLst/>
            </a:prstGeom>
            <a:noFill/>
          </p:spPr>
          <p:txBody>
            <a:bodyPr wrap="none" rtlCol="0">
              <a:spAutoFit/>
            </a:bodyPr>
            <a:lstStyle/>
            <a:p>
              <a:r>
                <a:rPr lang="en-US" altLang="ko-KR" sz="2400">
                  <a:solidFill>
                    <a:srgbClr val="0070C0"/>
                  </a:solidFill>
                </a:rPr>
                <a:t>apple</a:t>
              </a:r>
              <a:r>
                <a:rPr lang="ko-KR" altLang="en-US" sz="2400">
                  <a:solidFill>
                    <a:srgbClr val="0070C0"/>
                  </a:solidFill>
                </a:rPr>
                <a:t> </a:t>
              </a:r>
            </a:p>
          </p:txBody>
        </p:sp>
        <p:sp>
          <p:nvSpPr>
            <p:cNvPr id="62" name="TextBox 61">
              <a:extLst>
                <a:ext uri="{FF2B5EF4-FFF2-40B4-BE49-F238E27FC236}">
                  <a16:creationId xmlns:a16="http://schemas.microsoft.com/office/drawing/2014/main" id="{6B2417FD-858D-47A1-AE83-67BE712A5CF5}"/>
                </a:ext>
              </a:extLst>
            </p:cNvPr>
            <p:cNvSpPr txBox="1"/>
            <p:nvPr/>
          </p:nvSpPr>
          <p:spPr>
            <a:xfrm>
              <a:off x="4784081" y="1116652"/>
              <a:ext cx="835742" cy="461665"/>
            </a:xfrm>
            <a:prstGeom prst="rect">
              <a:avLst/>
            </a:prstGeom>
            <a:noFill/>
          </p:spPr>
          <p:txBody>
            <a:bodyPr wrap="none" rtlCol="0">
              <a:spAutoFit/>
            </a:bodyPr>
            <a:lstStyle/>
            <a:p>
              <a:r>
                <a:rPr lang="ko-KR" altLang="en-US" sz="2400">
                  <a:solidFill>
                    <a:srgbClr val="0070C0"/>
                  </a:solidFill>
                </a:rPr>
                <a:t> </a:t>
              </a:r>
              <a:r>
                <a:rPr lang="en-US" altLang="ko-KR" sz="2400" i="1" u="sng">
                  <a:solidFill>
                    <a:srgbClr val="0070C0"/>
                  </a:solidFill>
                </a:rPr>
                <a:t>love</a:t>
              </a:r>
              <a:r>
                <a:rPr lang="ko-KR" altLang="en-US" sz="2400">
                  <a:solidFill>
                    <a:srgbClr val="0070C0"/>
                  </a:solidFill>
                </a:rPr>
                <a:t> </a:t>
              </a:r>
            </a:p>
          </p:txBody>
        </p:sp>
        <p:sp>
          <p:nvSpPr>
            <p:cNvPr id="70" name="TextBox 69">
              <a:extLst>
                <a:ext uri="{FF2B5EF4-FFF2-40B4-BE49-F238E27FC236}">
                  <a16:creationId xmlns:a16="http://schemas.microsoft.com/office/drawing/2014/main" id="{E1B3DA63-5563-42DA-89C8-78F466B27D56}"/>
                </a:ext>
              </a:extLst>
            </p:cNvPr>
            <p:cNvSpPr txBox="1"/>
            <p:nvPr/>
          </p:nvSpPr>
          <p:spPr>
            <a:xfrm>
              <a:off x="4078514" y="1118652"/>
              <a:ext cx="700833" cy="461665"/>
            </a:xfrm>
            <a:prstGeom prst="rect">
              <a:avLst/>
            </a:prstGeom>
            <a:noFill/>
          </p:spPr>
          <p:txBody>
            <a:bodyPr wrap="none" rtlCol="0">
              <a:spAutoFit/>
            </a:bodyPr>
            <a:lstStyle/>
            <a:p>
              <a:r>
                <a:rPr lang="en-US" altLang="ko-KR" sz="2400">
                  <a:solidFill>
                    <a:srgbClr val="0070C0"/>
                  </a:solidFill>
                </a:rPr>
                <a:t>king</a:t>
              </a:r>
              <a:endParaRPr lang="ko-KR" altLang="en-US" sz="2400">
                <a:solidFill>
                  <a:srgbClr val="0070C0"/>
                </a:solidFill>
              </a:endParaRPr>
            </a:p>
          </p:txBody>
        </p:sp>
        <p:cxnSp>
          <p:nvCxnSpPr>
            <p:cNvPr id="19" name="연결선: 구부러짐 18">
              <a:extLst>
                <a:ext uri="{FF2B5EF4-FFF2-40B4-BE49-F238E27FC236}">
                  <a16:creationId xmlns:a16="http://schemas.microsoft.com/office/drawing/2014/main" id="{72D9F065-80D2-4557-917F-913D05CF3A19}"/>
                </a:ext>
              </a:extLst>
            </p:cNvPr>
            <p:cNvCxnSpPr>
              <a:stCxn id="70" idx="2"/>
              <a:endCxn id="71" idx="0"/>
            </p:cNvCxnSpPr>
            <p:nvPr/>
          </p:nvCxnSpPr>
          <p:spPr>
            <a:xfrm rot="5400000">
              <a:off x="3691289" y="2207605"/>
              <a:ext cx="1364931" cy="110354"/>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구부러짐 71">
              <a:extLst>
                <a:ext uri="{FF2B5EF4-FFF2-40B4-BE49-F238E27FC236}">
                  <a16:creationId xmlns:a16="http://schemas.microsoft.com/office/drawing/2014/main" id="{655F78E0-5E42-4C7B-9F7C-B275E3B864EB}"/>
                </a:ext>
              </a:extLst>
            </p:cNvPr>
            <p:cNvCxnSpPr>
              <a:cxnSpLocks/>
              <a:stCxn id="10" idx="2"/>
              <a:endCxn id="71" idx="0"/>
            </p:cNvCxnSpPr>
            <p:nvPr/>
          </p:nvCxnSpPr>
          <p:spPr>
            <a:xfrm rot="5400000">
              <a:off x="4536259" y="1360583"/>
              <a:ext cx="1366984" cy="1802347"/>
            </a:xfrm>
            <a:prstGeom prst="curved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연결선: 구부러짐 72">
              <a:extLst>
                <a:ext uri="{FF2B5EF4-FFF2-40B4-BE49-F238E27FC236}">
                  <a16:creationId xmlns:a16="http://schemas.microsoft.com/office/drawing/2014/main" id="{D0C56EB6-ED32-4CA8-953E-A48D6819C233}"/>
                </a:ext>
              </a:extLst>
            </p:cNvPr>
            <p:cNvCxnSpPr>
              <a:cxnSpLocks/>
              <a:stCxn id="62" idx="2"/>
              <a:endCxn id="17" idx="0"/>
            </p:cNvCxnSpPr>
            <p:nvPr/>
          </p:nvCxnSpPr>
          <p:spPr>
            <a:xfrm rot="16200000" flipH="1">
              <a:off x="5773259" y="1007010"/>
              <a:ext cx="1308617" cy="2451230"/>
            </a:xfrm>
            <a:prstGeom prst="curvedConnector3">
              <a:avLst>
                <a:gd name="adj1" fmla="val 50000"/>
              </a:avLst>
            </a:prstGeom>
            <a:ln w="5715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3C80FC3-58DB-4A2F-A665-B6D3BE1BBF2A}"/>
                </a:ext>
              </a:extLst>
            </p:cNvPr>
            <p:cNvSpPr txBox="1"/>
            <p:nvPr/>
          </p:nvSpPr>
          <p:spPr>
            <a:xfrm>
              <a:off x="3980537" y="727773"/>
              <a:ext cx="1024639" cy="461665"/>
            </a:xfrm>
            <a:prstGeom prst="rect">
              <a:avLst/>
            </a:prstGeom>
            <a:noFill/>
          </p:spPr>
          <p:txBody>
            <a:bodyPr wrap="none" rtlCol="0">
              <a:spAutoFit/>
            </a:bodyPr>
            <a:lstStyle/>
            <a:p>
              <a:r>
                <a:rPr lang="ko-KR" altLang="en-US" sz="2400">
                  <a:solidFill>
                    <a:srgbClr val="0070C0"/>
                  </a:solidFill>
                </a:rPr>
                <a:t> </a:t>
              </a:r>
              <a:r>
                <a:rPr lang="en-US" altLang="ko-KR" sz="2400" i="1">
                  <a:solidFill>
                    <a:srgbClr val="0070C0"/>
                  </a:solidFill>
                </a:rPr>
                <a:t>queen</a:t>
              </a:r>
              <a:endParaRPr lang="ko-KR" altLang="en-US" sz="2400">
                <a:solidFill>
                  <a:srgbClr val="0070C0"/>
                </a:solidFill>
              </a:endParaRPr>
            </a:p>
          </p:txBody>
        </p:sp>
      </p:grpSp>
    </p:spTree>
    <p:extLst>
      <p:ext uri="{BB962C8B-B14F-4D97-AF65-F5344CB8AC3E}">
        <p14:creationId xmlns:p14="http://schemas.microsoft.com/office/powerpoint/2010/main" val="2169457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1198B83-A264-4410-B56A-298A625A4262}"/>
              </a:ext>
            </a:extLst>
          </p:cNvPr>
          <p:cNvSpPr>
            <a:spLocks noGrp="1"/>
          </p:cNvSpPr>
          <p:nvPr>
            <p:ph type="sldNum" sz="quarter" idx="12"/>
          </p:nvPr>
        </p:nvSpPr>
        <p:spPr/>
        <p:txBody>
          <a:bodyPr/>
          <a:lstStyle/>
          <a:p>
            <a:fld id="{634DECA5-6CD8-44AF-ACED-5DC73A540B1E}" type="slidenum">
              <a:rPr lang="ko-KR" altLang="en-US" smtClean="0"/>
              <a:pPr/>
              <a:t>29</a:t>
            </a:fld>
            <a:endParaRPr lang="ko-KR" altLang="en-US"/>
          </a:p>
        </p:txBody>
      </p:sp>
      <p:sp>
        <p:nvSpPr>
          <p:cNvPr id="4" name="제목 3">
            <a:extLst>
              <a:ext uri="{FF2B5EF4-FFF2-40B4-BE49-F238E27FC236}">
                <a16:creationId xmlns:a16="http://schemas.microsoft.com/office/drawing/2014/main" id="{B9AFB172-AAE7-42A4-9CD1-8BE984E79C1F}"/>
              </a:ext>
            </a:extLst>
          </p:cNvPr>
          <p:cNvSpPr>
            <a:spLocks noGrp="1"/>
          </p:cNvSpPr>
          <p:nvPr>
            <p:ph type="title"/>
          </p:nvPr>
        </p:nvSpPr>
        <p:spPr/>
        <p:txBody>
          <a:bodyPr/>
          <a:lstStyle/>
          <a:p>
            <a:r>
              <a:rPr lang="ko-KR" altLang="en-US"/>
              <a:t>워드투벡터</a:t>
            </a:r>
            <a:r>
              <a:rPr lang="en-US" altLang="ko-KR"/>
              <a:t>(Word2Vec) </a:t>
            </a:r>
            <a:r>
              <a:rPr lang="ko-KR" altLang="en-US"/>
              <a:t>이해하기 </a:t>
            </a:r>
            <a:r>
              <a:rPr lang="en-US" altLang="ko-KR"/>
              <a:t>:</a:t>
            </a:r>
            <a:r>
              <a:rPr lang="ko-KR" altLang="en-US"/>
              <a:t>예제</a:t>
            </a:r>
          </a:p>
        </p:txBody>
      </p:sp>
      <p:sp>
        <p:nvSpPr>
          <p:cNvPr id="6" name="내용 개체 틀 5">
            <a:extLst>
              <a:ext uri="{FF2B5EF4-FFF2-40B4-BE49-F238E27FC236}">
                <a16:creationId xmlns:a16="http://schemas.microsoft.com/office/drawing/2014/main" id="{05196CBB-45D2-4896-9532-A1E21812AFB2}"/>
              </a:ext>
            </a:extLst>
          </p:cNvPr>
          <p:cNvSpPr txBox="1">
            <a:spLocks noGrp="1"/>
          </p:cNvSpPr>
          <p:nvPr>
            <p:ph idx="1"/>
          </p:nvPr>
        </p:nvSpPr>
        <p:spPr>
          <a:prstGeom prst="rect">
            <a:avLst/>
          </a:prstGeom>
          <a:noFill/>
        </p:spPr>
        <p:txBody>
          <a:bodyPr wrap="square" rtlCol="0">
            <a:spAutoFit/>
          </a:bodyPr>
          <a:lstStyle/>
          <a:p>
            <a:r>
              <a:rPr lang="en-US" altLang="ko-KR" dirty="0" err="1">
                <a:latin typeface="나눔스퀘어 Bold" panose="020B0600000101010101" pitchFamily="50" charset="-127"/>
                <a:ea typeface="나눔스퀘어 Bold" panose="020B0600000101010101" pitchFamily="50" charset="-127"/>
              </a:rPr>
              <a:t>CBoW</a:t>
            </a:r>
            <a:r>
              <a:rPr lang="en-US" altLang="ko-KR" dirty="0">
                <a:latin typeface="나눔스퀘어 Bold" panose="020B0600000101010101" pitchFamily="50" charset="-127"/>
                <a:ea typeface="나눔스퀘어 Bold" panose="020B0600000101010101" pitchFamily="50" charset="-127"/>
              </a:rPr>
              <a:t> </a:t>
            </a:r>
            <a:r>
              <a:rPr lang="ko-KR" altLang="en-US" dirty="0">
                <a:latin typeface="나눔스퀘어 Bold" panose="020B0600000101010101" pitchFamily="50" charset="-127"/>
                <a:ea typeface="나눔스퀘어 Bold" panose="020B0600000101010101" pitchFamily="50" charset="-127"/>
              </a:rPr>
              <a:t>학습을 통해서 </a:t>
            </a:r>
            <a:r>
              <a:rPr lang="ko-KR" altLang="en-US" dirty="0" err="1">
                <a:latin typeface="나눔스퀘어 Bold" panose="020B0600000101010101" pitchFamily="50" charset="-127"/>
                <a:ea typeface="나눔스퀘어 Bold" panose="020B0600000101010101" pitchFamily="50" charset="-127"/>
              </a:rPr>
              <a:t>워드투벡터</a:t>
            </a:r>
            <a:r>
              <a:rPr lang="ko-KR" altLang="en-US" dirty="0">
                <a:latin typeface="나눔스퀘어 Bold" panose="020B0600000101010101" pitchFamily="50" charset="-127"/>
                <a:ea typeface="나눔스퀘어 Bold" panose="020B0600000101010101" pitchFamily="50" charset="-127"/>
              </a:rPr>
              <a:t> 모델을 무엇을 학습하나요</a:t>
            </a:r>
            <a:r>
              <a:rPr lang="en-US" altLang="ko-KR" dirty="0">
                <a:latin typeface="나눔스퀘어 Bold" panose="020B0600000101010101" pitchFamily="50" charset="-127"/>
                <a:ea typeface="나눔스퀘어 Bold" panose="020B0600000101010101" pitchFamily="50" charset="-127"/>
              </a:rPr>
              <a:t>?</a:t>
            </a:r>
          </a:p>
          <a:p>
            <a:pPr lvl="1"/>
            <a:r>
              <a:rPr lang="en-US" altLang="ko-KR" sz="1800" dirty="0">
                <a:latin typeface="나눔스퀘어 Bold" panose="020B0600000101010101" pitchFamily="50" charset="-127"/>
                <a:ea typeface="나눔스퀘어 Bold" panose="020B0600000101010101" pitchFamily="50" charset="-127"/>
              </a:rPr>
              <a:t>4</a:t>
            </a:r>
            <a:r>
              <a:rPr lang="ko-KR" altLang="en-US" sz="1800" dirty="0">
                <a:latin typeface="나눔스퀘어 Bold" panose="020B0600000101010101" pitchFamily="50" charset="-127"/>
                <a:ea typeface="나눔스퀘어 Bold" panose="020B0600000101010101" pitchFamily="50" charset="-127"/>
              </a:rPr>
              <a:t>차원의 벡터 정보를 </a:t>
            </a:r>
            <a:r>
              <a:rPr lang="en-US" altLang="ko-KR" sz="1800" dirty="0">
                <a:latin typeface="나눔스퀘어 Bold" panose="020B0600000101010101" pitchFamily="50" charset="-127"/>
                <a:ea typeface="나눔스퀘어 Bold" panose="020B0600000101010101" pitchFamily="50" charset="-127"/>
              </a:rPr>
              <a:t>2</a:t>
            </a:r>
            <a:r>
              <a:rPr lang="ko-KR" altLang="en-US" sz="1800" dirty="0">
                <a:latin typeface="나눔스퀘어 Bold" panose="020B0600000101010101" pitchFamily="50" charset="-127"/>
                <a:ea typeface="나눔스퀘어 Bold" panose="020B0600000101010101" pitchFamily="50" charset="-127"/>
              </a:rPr>
              <a:t>차원</a:t>
            </a:r>
            <a:r>
              <a:rPr lang="en-US" altLang="ko-KR" sz="1800" dirty="0">
                <a:latin typeface="나눔스퀘어 Bold" panose="020B0600000101010101" pitchFamily="50" charset="-127"/>
                <a:ea typeface="나눔스퀘어 Bold" panose="020B0600000101010101" pitchFamily="50" charset="-127"/>
              </a:rPr>
              <a:t>(</a:t>
            </a:r>
            <a:r>
              <a:rPr lang="ko-KR" altLang="en-US" sz="1800" dirty="0" err="1">
                <a:latin typeface="나눔스퀘어 Bold" panose="020B0600000101010101" pitchFamily="50" charset="-127"/>
                <a:ea typeface="나눔스퀘어 Bold" panose="020B0600000101010101" pitchFamily="50" charset="-127"/>
              </a:rPr>
              <a:t>은닉층</a:t>
            </a:r>
            <a:r>
              <a:rPr lang="en-US" altLang="ko-KR" sz="1800" dirty="0">
                <a:latin typeface="나눔스퀘어 Bold" panose="020B0600000101010101" pitchFamily="50" charset="-127"/>
                <a:ea typeface="나눔스퀘어 Bold" panose="020B0600000101010101" pitchFamily="50" charset="-127"/>
              </a:rPr>
              <a:t>)</a:t>
            </a:r>
            <a:r>
              <a:rPr lang="ko-KR" altLang="en-US" sz="1800" dirty="0">
                <a:latin typeface="나눔스퀘어 Bold" panose="020B0600000101010101" pitchFamily="50" charset="-127"/>
                <a:ea typeface="나눔스퀘어 Bold" panose="020B0600000101010101" pitchFamily="50" charset="-127"/>
              </a:rPr>
              <a:t>으로 배치한다</a:t>
            </a:r>
            <a:r>
              <a:rPr lang="en-US" altLang="ko-KR" sz="1800" dirty="0">
                <a:latin typeface="나눔스퀘어 Bold" panose="020B0600000101010101" pitchFamily="50" charset="-127"/>
                <a:ea typeface="나눔스퀘어 Bold" panose="020B0600000101010101" pitchFamily="50" charset="-127"/>
              </a:rPr>
              <a:t>. </a:t>
            </a:r>
          </a:p>
          <a:p>
            <a:r>
              <a:rPr lang="en-US" altLang="ko-KR" dirty="0">
                <a:latin typeface="나눔스퀘어 Bold" panose="020B0600000101010101" pitchFamily="50" charset="-127"/>
                <a:ea typeface="나눔스퀘어 Bold" panose="020B0600000101010101" pitchFamily="50" charset="-127"/>
              </a:rPr>
              <a:t>Word2Vec</a:t>
            </a:r>
            <a:r>
              <a:rPr lang="ko-KR" altLang="en-US" dirty="0">
                <a:latin typeface="나눔스퀘어 Bold" panose="020B0600000101010101" pitchFamily="50" charset="-127"/>
                <a:ea typeface="나눔스퀘어 Bold" panose="020B0600000101010101" pitchFamily="50" charset="-127"/>
              </a:rPr>
              <a:t>은 단어들이 문맥 안에서 그들의 관계성</a:t>
            </a:r>
            <a:r>
              <a:rPr lang="en-US" altLang="ko-KR" dirty="0">
                <a:latin typeface="나눔스퀘어 Bold" panose="020B0600000101010101" pitchFamily="50" charset="-127"/>
                <a:ea typeface="나눔스퀘어 Bold" panose="020B0600000101010101" pitchFamily="50" charset="-127"/>
              </a:rPr>
              <a:t>(</a:t>
            </a:r>
            <a:r>
              <a:rPr lang="ko-KR" altLang="en-US" dirty="0">
                <a:latin typeface="나눔스퀘어 Bold" panose="020B0600000101010101" pitchFamily="50" charset="-127"/>
                <a:ea typeface="나눔스퀘어 Bold" panose="020B0600000101010101" pitchFamily="50" charset="-127"/>
              </a:rPr>
              <a:t>유사성</a:t>
            </a:r>
            <a:r>
              <a:rPr lang="en-US" altLang="ko-KR" dirty="0">
                <a:latin typeface="나눔스퀘어 Bold" panose="020B0600000101010101" pitchFamily="50" charset="-127"/>
                <a:ea typeface="나눔스퀘어 Bold" panose="020B0600000101010101" pitchFamily="50" charset="-127"/>
              </a:rPr>
              <a:t>)</a:t>
            </a:r>
            <a:r>
              <a:rPr lang="ko-KR" altLang="en-US" dirty="0">
                <a:latin typeface="나눔스퀘어 Bold" panose="020B0600000101010101" pitchFamily="50" charset="-127"/>
                <a:ea typeface="나눔스퀘어 Bold" panose="020B0600000101010101" pitchFamily="50" charset="-127"/>
              </a:rPr>
              <a:t>을 스스로 학습해 나가는 알고리즘이다</a:t>
            </a:r>
            <a:r>
              <a:rPr lang="en-US" altLang="ko-KR" dirty="0">
                <a:latin typeface="나눔스퀘어 Bold" panose="020B0600000101010101" pitchFamily="50" charset="-127"/>
                <a:ea typeface="나눔스퀘어 Bold" panose="020B0600000101010101" pitchFamily="50" charset="-127"/>
              </a:rPr>
              <a:t>. </a:t>
            </a:r>
            <a:endParaRPr lang="ko-KR" altLang="en-US" dirty="0">
              <a:latin typeface="나눔스퀘어 Bold" panose="020B0600000101010101" pitchFamily="50" charset="-127"/>
              <a:ea typeface="나눔스퀘어 Bold" panose="020B0600000101010101" pitchFamily="50" charset="-127"/>
            </a:endParaRPr>
          </a:p>
        </p:txBody>
      </p:sp>
      <p:grpSp>
        <p:nvGrpSpPr>
          <p:cNvPr id="49" name="그룹 48">
            <a:extLst>
              <a:ext uri="{FF2B5EF4-FFF2-40B4-BE49-F238E27FC236}">
                <a16:creationId xmlns:a16="http://schemas.microsoft.com/office/drawing/2014/main" id="{8A275404-ACC0-4BC6-99C6-7C7C1B25DD32}"/>
              </a:ext>
            </a:extLst>
          </p:cNvPr>
          <p:cNvGrpSpPr/>
          <p:nvPr/>
        </p:nvGrpSpPr>
        <p:grpSpPr>
          <a:xfrm>
            <a:off x="1413082" y="2472372"/>
            <a:ext cx="9474822" cy="3520308"/>
            <a:chOff x="1291785" y="1931436"/>
            <a:chExt cx="9474822" cy="3520308"/>
          </a:xfrm>
        </p:grpSpPr>
        <p:grpSp>
          <p:nvGrpSpPr>
            <p:cNvPr id="27" name="그룹 26">
              <a:extLst>
                <a:ext uri="{FF2B5EF4-FFF2-40B4-BE49-F238E27FC236}">
                  <a16:creationId xmlns:a16="http://schemas.microsoft.com/office/drawing/2014/main" id="{4A5E7F20-2F55-4C44-8C58-0FF60B028F78}"/>
                </a:ext>
              </a:extLst>
            </p:cNvPr>
            <p:cNvGrpSpPr/>
            <p:nvPr/>
          </p:nvGrpSpPr>
          <p:grpSpPr>
            <a:xfrm>
              <a:off x="1291785" y="1931436"/>
              <a:ext cx="3263767" cy="3494391"/>
              <a:chOff x="1291785" y="1931436"/>
              <a:chExt cx="3263767" cy="3494391"/>
            </a:xfrm>
          </p:grpSpPr>
          <p:cxnSp>
            <p:nvCxnSpPr>
              <p:cNvPr id="8" name="직선 화살표 연결선 7">
                <a:extLst>
                  <a:ext uri="{FF2B5EF4-FFF2-40B4-BE49-F238E27FC236}">
                    <a16:creationId xmlns:a16="http://schemas.microsoft.com/office/drawing/2014/main" id="{77BA838E-1649-4AB2-BF04-F3DFC5D1EF87}"/>
                  </a:ext>
                </a:extLst>
              </p:cNvPr>
              <p:cNvCxnSpPr>
                <a:cxnSpLocks/>
              </p:cNvCxnSpPr>
              <p:nvPr/>
            </p:nvCxnSpPr>
            <p:spPr>
              <a:xfrm>
                <a:off x="1393371" y="4917233"/>
                <a:ext cx="314748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224133E0-2AAE-43DD-8C56-92EBA358EFDD}"/>
                  </a:ext>
                </a:extLst>
              </p:cNvPr>
              <p:cNvCxnSpPr>
                <a:cxnSpLocks/>
              </p:cNvCxnSpPr>
              <p:nvPr/>
            </p:nvCxnSpPr>
            <p:spPr>
              <a:xfrm flipV="1">
                <a:off x="1797697" y="1931436"/>
                <a:ext cx="0" cy="334347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F77289-1ECF-4497-83D7-98874AC0A4E7}"/>
                  </a:ext>
                </a:extLst>
              </p:cNvPr>
              <p:cNvSpPr txBox="1"/>
              <p:nvPr/>
            </p:nvSpPr>
            <p:spPr>
              <a:xfrm>
                <a:off x="3897731" y="5056495"/>
                <a:ext cx="423514" cy="369332"/>
              </a:xfrm>
              <a:prstGeom prst="rect">
                <a:avLst/>
              </a:prstGeom>
              <a:noFill/>
            </p:spPr>
            <p:txBody>
              <a:bodyPr wrap="none" rtlCol="0">
                <a:spAutoFit/>
              </a:bodyPr>
              <a:lstStyle/>
              <a:p>
                <a:r>
                  <a:rPr lang="en-US" altLang="ko-KR"/>
                  <a:t>h1</a:t>
                </a:r>
                <a:endParaRPr lang="ko-KR" altLang="en-US"/>
              </a:p>
            </p:txBody>
          </p:sp>
          <p:sp>
            <p:nvSpPr>
              <p:cNvPr id="12" name="TextBox 11">
                <a:extLst>
                  <a:ext uri="{FF2B5EF4-FFF2-40B4-BE49-F238E27FC236}">
                    <a16:creationId xmlns:a16="http://schemas.microsoft.com/office/drawing/2014/main" id="{3098D317-F092-4250-87CF-7E7CEFF41826}"/>
                  </a:ext>
                </a:extLst>
              </p:cNvPr>
              <p:cNvSpPr txBox="1"/>
              <p:nvPr/>
            </p:nvSpPr>
            <p:spPr>
              <a:xfrm>
                <a:off x="1291785" y="1931436"/>
                <a:ext cx="423514" cy="369332"/>
              </a:xfrm>
              <a:prstGeom prst="rect">
                <a:avLst/>
              </a:prstGeom>
              <a:noFill/>
            </p:spPr>
            <p:txBody>
              <a:bodyPr wrap="none" rtlCol="0">
                <a:spAutoFit/>
              </a:bodyPr>
              <a:lstStyle/>
              <a:p>
                <a:r>
                  <a:rPr lang="en-US" altLang="ko-KR"/>
                  <a:t>h2</a:t>
                </a:r>
                <a:endParaRPr lang="ko-KR" altLang="en-US"/>
              </a:p>
            </p:txBody>
          </p:sp>
          <p:grpSp>
            <p:nvGrpSpPr>
              <p:cNvPr id="26" name="그룹 25">
                <a:extLst>
                  <a:ext uri="{FF2B5EF4-FFF2-40B4-BE49-F238E27FC236}">
                    <a16:creationId xmlns:a16="http://schemas.microsoft.com/office/drawing/2014/main" id="{D1061E6B-9C80-45DB-B57A-EA16728E4C3F}"/>
                  </a:ext>
                </a:extLst>
              </p:cNvPr>
              <p:cNvGrpSpPr/>
              <p:nvPr/>
            </p:nvGrpSpPr>
            <p:grpSpPr>
              <a:xfrm>
                <a:off x="2097450" y="2304536"/>
                <a:ext cx="1311804" cy="1186432"/>
                <a:chOff x="4784176" y="2069449"/>
                <a:chExt cx="1311804" cy="1186432"/>
              </a:xfrm>
            </p:grpSpPr>
            <p:sp>
              <p:nvSpPr>
                <p:cNvPr id="13" name="타원 12">
                  <a:extLst>
                    <a:ext uri="{FF2B5EF4-FFF2-40B4-BE49-F238E27FC236}">
                      <a16:creationId xmlns:a16="http://schemas.microsoft.com/office/drawing/2014/main" id="{99E91764-B7A2-4FE8-B364-8C6DC99AF686}"/>
                    </a:ext>
                  </a:extLst>
                </p:cNvPr>
                <p:cNvSpPr/>
                <p:nvPr/>
              </p:nvSpPr>
              <p:spPr>
                <a:xfrm>
                  <a:off x="5924939" y="2069449"/>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5AD8A54-67EE-410A-AF11-961E65E6E8DE}"/>
                    </a:ext>
                  </a:extLst>
                </p:cNvPr>
                <p:cNvSpPr txBox="1"/>
                <p:nvPr/>
              </p:nvSpPr>
              <p:spPr>
                <a:xfrm>
                  <a:off x="4784176" y="2886549"/>
                  <a:ext cx="774571"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apple</a:t>
                  </a:r>
                  <a:endParaRPr lang="ko-KR" altLang="en-US">
                    <a:latin typeface="나눔스퀘어 Bold" panose="020B0600000101010101" pitchFamily="50" charset="-127"/>
                    <a:ea typeface="나눔스퀘어 Bold" panose="020B0600000101010101" pitchFamily="50" charset="-127"/>
                  </a:endParaRPr>
                </a:p>
              </p:txBody>
            </p:sp>
          </p:grpSp>
          <p:grpSp>
            <p:nvGrpSpPr>
              <p:cNvPr id="25" name="그룹 24">
                <a:extLst>
                  <a:ext uri="{FF2B5EF4-FFF2-40B4-BE49-F238E27FC236}">
                    <a16:creationId xmlns:a16="http://schemas.microsoft.com/office/drawing/2014/main" id="{C28B4240-B33D-4967-B465-293DDBD9CD52}"/>
                  </a:ext>
                </a:extLst>
              </p:cNvPr>
              <p:cNvGrpSpPr/>
              <p:nvPr/>
            </p:nvGrpSpPr>
            <p:grpSpPr>
              <a:xfrm>
                <a:off x="3906015" y="2686806"/>
                <a:ext cx="649537" cy="623626"/>
                <a:chOff x="5632178" y="2640153"/>
                <a:chExt cx="649537" cy="623626"/>
              </a:xfrm>
            </p:grpSpPr>
            <p:sp>
              <p:nvSpPr>
                <p:cNvPr id="14" name="타원 13">
                  <a:extLst>
                    <a:ext uri="{FF2B5EF4-FFF2-40B4-BE49-F238E27FC236}">
                      <a16:creationId xmlns:a16="http://schemas.microsoft.com/office/drawing/2014/main" id="{228C6EBF-87F5-4358-93EB-B7634E480E42}"/>
                    </a:ext>
                  </a:extLst>
                </p:cNvPr>
                <p:cNvSpPr/>
                <p:nvPr/>
              </p:nvSpPr>
              <p:spPr>
                <a:xfrm>
                  <a:off x="5647374" y="2640153"/>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7E9F4ED-76F9-4CF1-B6D3-CBAF7989E6E8}"/>
                    </a:ext>
                  </a:extLst>
                </p:cNvPr>
                <p:cNvSpPr txBox="1"/>
                <p:nvPr/>
              </p:nvSpPr>
              <p:spPr>
                <a:xfrm>
                  <a:off x="5632178" y="2894447"/>
                  <a:ext cx="64953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king</a:t>
                  </a:r>
                  <a:endParaRPr lang="ko-KR" altLang="en-US">
                    <a:latin typeface="나눔스퀘어 Bold" panose="020B0600000101010101" pitchFamily="50" charset="-127"/>
                    <a:ea typeface="나눔스퀘어 Bold" panose="020B0600000101010101" pitchFamily="50" charset="-127"/>
                  </a:endParaRPr>
                </a:p>
              </p:txBody>
            </p:sp>
          </p:grpSp>
          <p:grpSp>
            <p:nvGrpSpPr>
              <p:cNvPr id="23" name="그룹 22">
                <a:extLst>
                  <a:ext uri="{FF2B5EF4-FFF2-40B4-BE49-F238E27FC236}">
                    <a16:creationId xmlns:a16="http://schemas.microsoft.com/office/drawing/2014/main" id="{07F44FDA-7E90-452E-A93F-4E936C29CC85}"/>
                  </a:ext>
                </a:extLst>
              </p:cNvPr>
              <p:cNvGrpSpPr/>
              <p:nvPr/>
            </p:nvGrpSpPr>
            <p:grpSpPr>
              <a:xfrm>
                <a:off x="2763805" y="3956287"/>
                <a:ext cx="628698" cy="574386"/>
                <a:chOff x="4489968" y="3909634"/>
                <a:chExt cx="628698" cy="574386"/>
              </a:xfrm>
            </p:grpSpPr>
            <p:sp>
              <p:nvSpPr>
                <p:cNvPr id="15" name="타원 14">
                  <a:extLst>
                    <a:ext uri="{FF2B5EF4-FFF2-40B4-BE49-F238E27FC236}">
                      <a16:creationId xmlns:a16="http://schemas.microsoft.com/office/drawing/2014/main" id="{563D747E-2DEA-4C45-9596-4B62DB609ABD}"/>
                    </a:ext>
                  </a:extLst>
                </p:cNvPr>
                <p:cNvSpPr/>
                <p:nvPr/>
              </p:nvSpPr>
              <p:spPr>
                <a:xfrm>
                  <a:off x="4633276" y="3909634"/>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3DFAA04-8B01-43AA-9BD0-6ED9C781B901}"/>
                    </a:ext>
                  </a:extLst>
                </p:cNvPr>
                <p:cNvSpPr txBox="1"/>
                <p:nvPr/>
              </p:nvSpPr>
              <p:spPr>
                <a:xfrm>
                  <a:off x="4489968" y="4114688"/>
                  <a:ext cx="628698"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love</a:t>
                  </a:r>
                  <a:endParaRPr lang="ko-KR" altLang="en-US">
                    <a:latin typeface="나눔스퀘어 Bold" panose="020B0600000101010101" pitchFamily="50" charset="-127"/>
                    <a:ea typeface="나눔스퀘어 Bold" panose="020B0600000101010101" pitchFamily="50" charset="-127"/>
                  </a:endParaRPr>
                </a:p>
              </p:txBody>
            </p:sp>
          </p:grpSp>
          <p:grpSp>
            <p:nvGrpSpPr>
              <p:cNvPr id="24" name="그룹 23">
                <a:extLst>
                  <a:ext uri="{FF2B5EF4-FFF2-40B4-BE49-F238E27FC236}">
                    <a16:creationId xmlns:a16="http://schemas.microsoft.com/office/drawing/2014/main" id="{3985B713-BFE5-4AAD-85AA-4E1F241036AC}"/>
                  </a:ext>
                </a:extLst>
              </p:cNvPr>
              <p:cNvGrpSpPr/>
              <p:nvPr/>
            </p:nvGrpSpPr>
            <p:grpSpPr>
              <a:xfrm>
                <a:off x="2395165" y="1942319"/>
                <a:ext cx="1522061" cy="1138812"/>
                <a:chOff x="4638879" y="2170440"/>
                <a:chExt cx="1522061" cy="1138812"/>
              </a:xfrm>
            </p:grpSpPr>
            <p:sp>
              <p:nvSpPr>
                <p:cNvPr id="16" name="타원 15">
                  <a:extLst>
                    <a:ext uri="{FF2B5EF4-FFF2-40B4-BE49-F238E27FC236}">
                      <a16:creationId xmlns:a16="http://schemas.microsoft.com/office/drawing/2014/main" id="{51A7C69A-A187-4E46-BFBB-A53B47095588}"/>
                    </a:ext>
                  </a:extLst>
                </p:cNvPr>
                <p:cNvSpPr/>
                <p:nvPr/>
              </p:nvSpPr>
              <p:spPr>
                <a:xfrm>
                  <a:off x="4638879" y="3124589"/>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DA62052B-C33A-4AC3-9475-0E23959B46B7}"/>
                    </a:ext>
                  </a:extLst>
                </p:cNvPr>
                <p:cNvSpPr txBox="1"/>
                <p:nvPr/>
              </p:nvSpPr>
              <p:spPr>
                <a:xfrm>
                  <a:off x="5303013" y="2170440"/>
                  <a:ext cx="85792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queen</a:t>
                  </a:r>
                  <a:endParaRPr lang="ko-KR" altLang="en-US">
                    <a:latin typeface="나눔스퀘어 Bold" panose="020B0600000101010101" pitchFamily="50" charset="-127"/>
                    <a:ea typeface="나눔스퀘어 Bold" panose="020B0600000101010101" pitchFamily="50" charset="-127"/>
                  </a:endParaRPr>
                </a:p>
              </p:txBody>
            </p:sp>
          </p:grpSp>
        </p:grpSp>
        <p:grpSp>
          <p:nvGrpSpPr>
            <p:cNvPr id="48" name="그룹 47">
              <a:extLst>
                <a:ext uri="{FF2B5EF4-FFF2-40B4-BE49-F238E27FC236}">
                  <a16:creationId xmlns:a16="http://schemas.microsoft.com/office/drawing/2014/main" id="{3BCFA623-7AE9-40A6-806E-CB6428A5BC53}"/>
                </a:ext>
              </a:extLst>
            </p:cNvPr>
            <p:cNvGrpSpPr/>
            <p:nvPr/>
          </p:nvGrpSpPr>
          <p:grpSpPr>
            <a:xfrm>
              <a:off x="5618298" y="1957353"/>
              <a:ext cx="5148309" cy="3494391"/>
              <a:chOff x="5618298" y="1957353"/>
              <a:chExt cx="5148309" cy="3494391"/>
            </a:xfrm>
          </p:grpSpPr>
          <p:sp>
            <p:nvSpPr>
              <p:cNvPr id="47" name="타원 46">
                <a:extLst>
                  <a:ext uri="{FF2B5EF4-FFF2-40B4-BE49-F238E27FC236}">
                    <a16:creationId xmlns:a16="http://schemas.microsoft.com/office/drawing/2014/main" id="{17CD3716-D1BC-4739-9F4C-20A23E8F44F0}"/>
                  </a:ext>
                </a:extLst>
              </p:cNvPr>
              <p:cNvSpPr/>
              <p:nvPr/>
            </p:nvSpPr>
            <p:spPr>
              <a:xfrm rot="19375740">
                <a:off x="8837618" y="2616866"/>
                <a:ext cx="1928989" cy="1009540"/>
              </a:xfrm>
              <a:prstGeom prst="ellipse">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a:extLst>
                  <a:ext uri="{FF2B5EF4-FFF2-40B4-BE49-F238E27FC236}">
                    <a16:creationId xmlns:a16="http://schemas.microsoft.com/office/drawing/2014/main" id="{3B71FFAC-D68E-4EAF-8EF6-B129350E6295}"/>
                  </a:ext>
                </a:extLst>
              </p:cNvPr>
              <p:cNvGrpSpPr/>
              <p:nvPr/>
            </p:nvGrpSpPr>
            <p:grpSpPr>
              <a:xfrm>
                <a:off x="6972413" y="1957353"/>
                <a:ext cx="3538043" cy="3494391"/>
                <a:chOff x="1354260" y="1931436"/>
                <a:chExt cx="3538043" cy="3494391"/>
              </a:xfrm>
            </p:grpSpPr>
            <p:cxnSp>
              <p:nvCxnSpPr>
                <p:cNvPr id="29" name="직선 화살표 연결선 28">
                  <a:extLst>
                    <a:ext uri="{FF2B5EF4-FFF2-40B4-BE49-F238E27FC236}">
                      <a16:creationId xmlns:a16="http://schemas.microsoft.com/office/drawing/2014/main" id="{A0E2F17D-9754-4CB8-9321-32E5D9A04171}"/>
                    </a:ext>
                  </a:extLst>
                </p:cNvPr>
                <p:cNvCxnSpPr>
                  <a:cxnSpLocks/>
                </p:cNvCxnSpPr>
                <p:nvPr/>
              </p:nvCxnSpPr>
              <p:spPr>
                <a:xfrm>
                  <a:off x="1393371" y="4917233"/>
                  <a:ext cx="314748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7EAE80BF-4206-48BD-8E84-5CF86B63BF28}"/>
                    </a:ext>
                  </a:extLst>
                </p:cNvPr>
                <p:cNvCxnSpPr>
                  <a:cxnSpLocks/>
                </p:cNvCxnSpPr>
                <p:nvPr/>
              </p:nvCxnSpPr>
              <p:spPr>
                <a:xfrm flipV="1">
                  <a:off x="1797697" y="1931436"/>
                  <a:ext cx="0" cy="334347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9E246F3-A375-4A2B-860A-8DE0D39ADDA6}"/>
                    </a:ext>
                  </a:extLst>
                </p:cNvPr>
                <p:cNvSpPr txBox="1"/>
                <p:nvPr/>
              </p:nvSpPr>
              <p:spPr>
                <a:xfrm>
                  <a:off x="3897731" y="5056495"/>
                  <a:ext cx="423514" cy="369332"/>
                </a:xfrm>
                <a:prstGeom prst="rect">
                  <a:avLst/>
                </a:prstGeom>
                <a:noFill/>
              </p:spPr>
              <p:txBody>
                <a:bodyPr wrap="none" rtlCol="0">
                  <a:spAutoFit/>
                </a:bodyPr>
                <a:lstStyle/>
                <a:p>
                  <a:r>
                    <a:rPr lang="en-US" altLang="ko-KR"/>
                    <a:t>h1</a:t>
                  </a:r>
                  <a:endParaRPr lang="ko-KR" altLang="en-US"/>
                </a:p>
              </p:txBody>
            </p:sp>
            <p:sp>
              <p:nvSpPr>
                <p:cNvPr id="32" name="TextBox 31">
                  <a:extLst>
                    <a:ext uri="{FF2B5EF4-FFF2-40B4-BE49-F238E27FC236}">
                      <a16:creationId xmlns:a16="http://schemas.microsoft.com/office/drawing/2014/main" id="{69C751DB-1833-41F6-BEAE-D01ED0648FF0}"/>
                    </a:ext>
                  </a:extLst>
                </p:cNvPr>
                <p:cNvSpPr txBox="1"/>
                <p:nvPr/>
              </p:nvSpPr>
              <p:spPr>
                <a:xfrm>
                  <a:off x="1354260" y="1980228"/>
                  <a:ext cx="423514" cy="369332"/>
                </a:xfrm>
                <a:prstGeom prst="rect">
                  <a:avLst/>
                </a:prstGeom>
                <a:noFill/>
              </p:spPr>
              <p:txBody>
                <a:bodyPr wrap="none" rtlCol="0">
                  <a:spAutoFit/>
                </a:bodyPr>
                <a:lstStyle/>
                <a:p>
                  <a:r>
                    <a:rPr lang="en-US" altLang="ko-KR"/>
                    <a:t>h2</a:t>
                  </a:r>
                  <a:endParaRPr lang="ko-KR" altLang="en-US"/>
                </a:p>
              </p:txBody>
            </p:sp>
            <p:grpSp>
              <p:nvGrpSpPr>
                <p:cNvPr id="33" name="그룹 32">
                  <a:extLst>
                    <a:ext uri="{FF2B5EF4-FFF2-40B4-BE49-F238E27FC236}">
                      <a16:creationId xmlns:a16="http://schemas.microsoft.com/office/drawing/2014/main" id="{B7068D8F-8F1A-4164-BD9F-3C1F54F8FC7C}"/>
                    </a:ext>
                  </a:extLst>
                </p:cNvPr>
                <p:cNvGrpSpPr/>
                <p:nvPr/>
              </p:nvGrpSpPr>
              <p:grpSpPr>
                <a:xfrm>
                  <a:off x="4034376" y="2539575"/>
                  <a:ext cx="857927" cy="623625"/>
                  <a:chOff x="6721102" y="2304488"/>
                  <a:chExt cx="857927" cy="623625"/>
                </a:xfrm>
              </p:grpSpPr>
              <p:sp>
                <p:nvSpPr>
                  <p:cNvPr id="43" name="타원 42">
                    <a:extLst>
                      <a:ext uri="{FF2B5EF4-FFF2-40B4-BE49-F238E27FC236}">
                        <a16:creationId xmlns:a16="http://schemas.microsoft.com/office/drawing/2014/main" id="{09900AD6-9A17-4865-8852-53D66219623E}"/>
                      </a:ext>
                    </a:extLst>
                  </p:cNvPr>
                  <p:cNvSpPr/>
                  <p:nvPr/>
                </p:nvSpPr>
                <p:spPr>
                  <a:xfrm>
                    <a:off x="7049241" y="2743450"/>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AB6B5200-DFBD-426D-BC47-F817854AC23D}"/>
                      </a:ext>
                    </a:extLst>
                  </p:cNvPr>
                  <p:cNvSpPr txBox="1"/>
                  <p:nvPr/>
                </p:nvSpPr>
                <p:spPr>
                  <a:xfrm>
                    <a:off x="6721102" y="2304488"/>
                    <a:ext cx="85792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queen</a:t>
                    </a:r>
                    <a:endParaRPr lang="ko-KR" altLang="en-US">
                      <a:latin typeface="나눔스퀘어 Bold" panose="020B0600000101010101" pitchFamily="50" charset="-127"/>
                      <a:ea typeface="나눔스퀘어 Bold" panose="020B0600000101010101" pitchFamily="50" charset="-127"/>
                    </a:endParaRPr>
                  </a:p>
                </p:txBody>
              </p:sp>
            </p:grpSp>
            <p:grpSp>
              <p:nvGrpSpPr>
                <p:cNvPr id="34" name="그룹 33">
                  <a:extLst>
                    <a:ext uri="{FF2B5EF4-FFF2-40B4-BE49-F238E27FC236}">
                      <a16:creationId xmlns:a16="http://schemas.microsoft.com/office/drawing/2014/main" id="{BB39CD09-30EE-49F1-9BF6-4C5AA1837A68}"/>
                    </a:ext>
                  </a:extLst>
                </p:cNvPr>
                <p:cNvGrpSpPr/>
                <p:nvPr/>
              </p:nvGrpSpPr>
              <p:grpSpPr>
                <a:xfrm>
                  <a:off x="3853932" y="2986605"/>
                  <a:ext cx="649537" cy="621621"/>
                  <a:chOff x="5580095" y="2939952"/>
                  <a:chExt cx="649537" cy="621621"/>
                </a:xfrm>
              </p:grpSpPr>
              <p:sp>
                <p:nvSpPr>
                  <p:cNvPr id="41" name="타원 40">
                    <a:extLst>
                      <a:ext uri="{FF2B5EF4-FFF2-40B4-BE49-F238E27FC236}">
                        <a16:creationId xmlns:a16="http://schemas.microsoft.com/office/drawing/2014/main" id="{2F553512-E542-44F0-9300-16C06D7D3DD4}"/>
                      </a:ext>
                    </a:extLst>
                  </p:cNvPr>
                  <p:cNvSpPr/>
                  <p:nvPr/>
                </p:nvSpPr>
                <p:spPr>
                  <a:xfrm>
                    <a:off x="5591154" y="2939952"/>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C980C438-DCA6-46FB-AB8B-462BB4FDBC95}"/>
                      </a:ext>
                    </a:extLst>
                  </p:cNvPr>
                  <p:cNvSpPr txBox="1"/>
                  <p:nvPr/>
                </p:nvSpPr>
                <p:spPr>
                  <a:xfrm>
                    <a:off x="5580095" y="3192241"/>
                    <a:ext cx="64953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king</a:t>
                    </a:r>
                    <a:endParaRPr lang="ko-KR" altLang="en-US">
                      <a:latin typeface="나눔스퀘어 Bold" panose="020B0600000101010101" pitchFamily="50" charset="-127"/>
                      <a:ea typeface="나눔스퀘어 Bold" panose="020B0600000101010101" pitchFamily="50" charset="-127"/>
                    </a:endParaRPr>
                  </a:p>
                </p:txBody>
              </p:sp>
            </p:grpSp>
            <p:grpSp>
              <p:nvGrpSpPr>
                <p:cNvPr id="35" name="그룹 34">
                  <a:extLst>
                    <a:ext uri="{FF2B5EF4-FFF2-40B4-BE49-F238E27FC236}">
                      <a16:creationId xmlns:a16="http://schemas.microsoft.com/office/drawing/2014/main" id="{AEDFD24D-A6E1-42DC-96C1-51A4BA86E370}"/>
                    </a:ext>
                  </a:extLst>
                </p:cNvPr>
                <p:cNvGrpSpPr/>
                <p:nvPr/>
              </p:nvGrpSpPr>
              <p:grpSpPr>
                <a:xfrm>
                  <a:off x="1987227" y="4003661"/>
                  <a:ext cx="1293936" cy="526213"/>
                  <a:chOff x="3713390" y="3957008"/>
                  <a:chExt cx="1293936" cy="526213"/>
                </a:xfrm>
              </p:grpSpPr>
              <p:sp>
                <p:nvSpPr>
                  <p:cNvPr id="39" name="타원 38">
                    <a:extLst>
                      <a:ext uri="{FF2B5EF4-FFF2-40B4-BE49-F238E27FC236}">
                        <a16:creationId xmlns:a16="http://schemas.microsoft.com/office/drawing/2014/main" id="{2C5FC1FA-8AAC-491D-B694-7D8275EBFEA7}"/>
                      </a:ext>
                    </a:extLst>
                  </p:cNvPr>
                  <p:cNvSpPr/>
                  <p:nvPr/>
                </p:nvSpPr>
                <p:spPr>
                  <a:xfrm>
                    <a:off x="4836285" y="4298558"/>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E97EDDBA-5112-45BE-9A34-9E2EA416C1B9}"/>
                      </a:ext>
                    </a:extLst>
                  </p:cNvPr>
                  <p:cNvSpPr txBox="1"/>
                  <p:nvPr/>
                </p:nvSpPr>
                <p:spPr>
                  <a:xfrm>
                    <a:off x="3713390" y="3957008"/>
                    <a:ext cx="628698"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love</a:t>
                    </a:r>
                    <a:endParaRPr lang="ko-KR" altLang="en-US">
                      <a:latin typeface="나눔스퀘어 Bold" panose="020B0600000101010101" pitchFamily="50" charset="-127"/>
                      <a:ea typeface="나눔스퀘어 Bold" panose="020B0600000101010101" pitchFamily="50" charset="-127"/>
                    </a:endParaRPr>
                  </a:p>
                </p:txBody>
              </p:sp>
            </p:grpSp>
            <p:grpSp>
              <p:nvGrpSpPr>
                <p:cNvPr id="36" name="그룹 35">
                  <a:extLst>
                    <a:ext uri="{FF2B5EF4-FFF2-40B4-BE49-F238E27FC236}">
                      <a16:creationId xmlns:a16="http://schemas.microsoft.com/office/drawing/2014/main" id="{07552234-10C9-4565-9CB8-4865DEEF4A84}"/>
                    </a:ext>
                  </a:extLst>
                </p:cNvPr>
                <p:cNvGrpSpPr/>
                <p:nvPr/>
              </p:nvGrpSpPr>
              <p:grpSpPr>
                <a:xfrm>
                  <a:off x="2263503" y="3805439"/>
                  <a:ext cx="903215" cy="1059780"/>
                  <a:chOff x="4507217" y="4033560"/>
                  <a:chExt cx="903215" cy="1059780"/>
                </a:xfrm>
              </p:grpSpPr>
              <p:sp>
                <p:nvSpPr>
                  <p:cNvPr id="37" name="타원 36">
                    <a:extLst>
                      <a:ext uri="{FF2B5EF4-FFF2-40B4-BE49-F238E27FC236}">
                        <a16:creationId xmlns:a16="http://schemas.microsoft.com/office/drawing/2014/main" id="{0CE86A45-0601-408D-B12A-A9D354F3D1B2}"/>
                      </a:ext>
                    </a:extLst>
                  </p:cNvPr>
                  <p:cNvSpPr/>
                  <p:nvPr/>
                </p:nvSpPr>
                <p:spPr>
                  <a:xfrm>
                    <a:off x="4507217" y="4033560"/>
                    <a:ext cx="171041" cy="184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3B1624FD-6734-499A-8C7B-B93486496D65}"/>
                      </a:ext>
                    </a:extLst>
                  </p:cNvPr>
                  <p:cNvSpPr txBox="1"/>
                  <p:nvPr/>
                </p:nvSpPr>
                <p:spPr>
                  <a:xfrm>
                    <a:off x="4635861" y="4724008"/>
                    <a:ext cx="774571"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apple</a:t>
                    </a:r>
                    <a:endParaRPr lang="ko-KR" altLang="en-US">
                      <a:latin typeface="나눔스퀘어 Bold" panose="020B0600000101010101" pitchFamily="50" charset="-127"/>
                      <a:ea typeface="나눔스퀘어 Bold" panose="020B0600000101010101" pitchFamily="50" charset="-127"/>
                    </a:endParaRPr>
                  </a:p>
                </p:txBody>
              </p:sp>
            </p:grpSp>
          </p:grpSp>
          <p:sp>
            <p:nvSpPr>
              <p:cNvPr id="45" name="화살표: 오른쪽 44">
                <a:extLst>
                  <a:ext uri="{FF2B5EF4-FFF2-40B4-BE49-F238E27FC236}">
                    <a16:creationId xmlns:a16="http://schemas.microsoft.com/office/drawing/2014/main" id="{2C3B9B32-313F-4CEC-97DE-099E615EFCDA}"/>
                  </a:ext>
                </a:extLst>
              </p:cNvPr>
              <p:cNvSpPr/>
              <p:nvPr/>
            </p:nvSpPr>
            <p:spPr>
              <a:xfrm>
                <a:off x="5650273" y="3320628"/>
                <a:ext cx="978408"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EF257755-051C-42F6-B613-CB792CCDD6F2}"/>
                  </a:ext>
                </a:extLst>
              </p:cNvPr>
              <p:cNvSpPr txBox="1"/>
              <p:nvPr/>
            </p:nvSpPr>
            <p:spPr>
              <a:xfrm>
                <a:off x="5618298" y="2637965"/>
                <a:ext cx="1160895" cy="646331"/>
              </a:xfrm>
              <a:prstGeom prst="rect">
                <a:avLst/>
              </a:prstGeom>
              <a:noFill/>
            </p:spPr>
            <p:txBody>
              <a:bodyPr wrap="none" rtlCol="0">
                <a:spAutoFit/>
              </a:bodyPr>
              <a:lstStyle/>
              <a:p>
                <a:r>
                  <a:rPr lang="en-US" altLang="ko-KR"/>
                  <a:t>CBoW </a:t>
                </a:r>
              </a:p>
              <a:p>
                <a:r>
                  <a:rPr lang="ko-KR" altLang="en-US"/>
                  <a:t>학습 이후</a:t>
                </a:r>
              </a:p>
            </p:txBody>
          </p:sp>
        </p:grpSp>
      </p:grpSp>
    </p:spTree>
    <p:extLst>
      <p:ext uri="{BB962C8B-B14F-4D97-AF65-F5344CB8AC3E}">
        <p14:creationId xmlns:p14="http://schemas.microsoft.com/office/powerpoint/2010/main" val="428380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52407FA-966A-4807-BDC8-69601379F6BE}"/>
              </a:ext>
            </a:extLst>
          </p:cNvPr>
          <p:cNvSpPr>
            <a:spLocks noGrp="1"/>
          </p:cNvSpPr>
          <p:nvPr>
            <p:ph type="sldNum" sz="quarter" idx="12"/>
          </p:nvPr>
        </p:nvSpPr>
        <p:spPr/>
        <p:txBody>
          <a:bodyPr/>
          <a:lstStyle/>
          <a:p>
            <a:fld id="{634DECA5-6CD8-44AF-ACED-5DC73A540B1E}" type="slidenum">
              <a:rPr lang="ko-KR" altLang="en-US" smtClean="0"/>
              <a:pPr/>
              <a:t>3</a:t>
            </a:fld>
            <a:endParaRPr lang="ko-KR" altLang="en-US"/>
          </a:p>
        </p:txBody>
      </p:sp>
      <p:sp>
        <p:nvSpPr>
          <p:cNvPr id="3" name="내용 개체 틀 2">
            <a:extLst>
              <a:ext uri="{FF2B5EF4-FFF2-40B4-BE49-F238E27FC236}">
                <a16:creationId xmlns:a16="http://schemas.microsoft.com/office/drawing/2014/main" id="{E7A3E299-C58C-49FF-BC33-D8226341FC29}"/>
              </a:ext>
            </a:extLst>
          </p:cNvPr>
          <p:cNvSpPr>
            <a:spLocks noGrp="1"/>
          </p:cNvSpPr>
          <p:nvPr>
            <p:ph idx="4294967295"/>
          </p:nvPr>
        </p:nvSpPr>
        <p:spPr>
          <a:xfrm>
            <a:off x="389614" y="844331"/>
            <a:ext cx="11545294" cy="5301738"/>
          </a:xfrm>
        </p:spPr>
        <p:txBody>
          <a:bodyPr/>
          <a:lstStyle/>
          <a:p>
            <a:r>
              <a:rPr lang="ko-KR" altLang="en-US"/>
              <a:t>한국어는 띄어쓰기가 잘 지켜지지 않는다</a:t>
            </a:r>
            <a:r>
              <a:rPr lang="en-US" altLang="ko-KR"/>
              <a:t>.</a:t>
            </a:r>
          </a:p>
          <a:p>
            <a:pPr lvl="1"/>
            <a:r>
              <a:rPr lang="ko-KR" altLang="en-US"/>
              <a:t>한국어는 어순이 그렇게 중요하지 않다</a:t>
            </a:r>
            <a:r>
              <a:rPr lang="en-US" altLang="ko-KR"/>
              <a:t>.</a:t>
            </a:r>
          </a:p>
          <a:p>
            <a:r>
              <a:rPr lang="ko-KR" altLang="en-US"/>
              <a:t>주어가 손쉽게 생략된다</a:t>
            </a:r>
            <a:r>
              <a:rPr lang="en-US" altLang="ko-KR"/>
              <a:t>.</a:t>
            </a:r>
          </a:p>
          <a:p>
            <a:r>
              <a:rPr lang="ko-KR" altLang="en-US"/>
              <a:t>한국어는 교착어이다</a:t>
            </a:r>
            <a:r>
              <a:rPr lang="en-US" altLang="ko-KR"/>
              <a:t>.</a:t>
            </a:r>
          </a:p>
          <a:p>
            <a:pPr lvl="1"/>
            <a:r>
              <a:rPr lang="ko-KR" altLang="en-US"/>
              <a:t>교착어란 실질적인 의미를 가지는 어간에 조사나</a:t>
            </a:r>
            <a:r>
              <a:rPr lang="en-US" altLang="ko-KR"/>
              <a:t>, </a:t>
            </a:r>
            <a:r>
              <a:rPr lang="ko-KR" altLang="en-US"/>
              <a:t>어미와 같은 문법 형태소들이 결합하여 문법적인 기능이 부여되는 언어를 말한다</a:t>
            </a:r>
            <a:r>
              <a:rPr lang="en-US" altLang="ko-KR"/>
              <a:t>.</a:t>
            </a:r>
          </a:p>
          <a:p>
            <a:r>
              <a:rPr lang="ko-KR" altLang="en-US"/>
              <a:t>한자어라는 특성상 하나의 음절조차도 다른 의미를 가질 수 있다</a:t>
            </a:r>
            <a:r>
              <a:rPr lang="en-US" altLang="ko-KR"/>
              <a:t>.</a:t>
            </a:r>
          </a:p>
          <a:p>
            <a:endParaRPr lang="en-US" altLang="ko-KR"/>
          </a:p>
          <a:p>
            <a:endParaRPr lang="ko-KR" altLang="en-US"/>
          </a:p>
        </p:txBody>
      </p:sp>
      <p:sp>
        <p:nvSpPr>
          <p:cNvPr id="4" name="제목 3">
            <a:extLst>
              <a:ext uri="{FF2B5EF4-FFF2-40B4-BE49-F238E27FC236}">
                <a16:creationId xmlns:a16="http://schemas.microsoft.com/office/drawing/2014/main" id="{0B347E72-7408-4FEB-9342-2B8277E36F87}"/>
              </a:ext>
            </a:extLst>
          </p:cNvPr>
          <p:cNvSpPr>
            <a:spLocks noGrp="1"/>
          </p:cNvSpPr>
          <p:nvPr>
            <p:ph type="title"/>
          </p:nvPr>
        </p:nvSpPr>
        <p:spPr/>
        <p:txBody>
          <a:bodyPr/>
          <a:lstStyle/>
          <a:p>
            <a:r>
              <a:rPr lang="en-US" altLang="ko-KR"/>
              <a:t>한국어는 영어보다 자연어 처리가 훨씬 어렵다</a:t>
            </a:r>
            <a:endParaRPr lang="ko-KR" altLang="en-US"/>
          </a:p>
        </p:txBody>
      </p:sp>
    </p:spTree>
    <p:extLst>
      <p:ext uri="{BB962C8B-B14F-4D97-AF65-F5344CB8AC3E}">
        <p14:creationId xmlns:p14="http://schemas.microsoft.com/office/powerpoint/2010/main" val="3209729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b="1"/>
              <a:t>Skip-gram</a:t>
            </a:r>
            <a:r>
              <a:rPr lang="ko-KR" altLang="en-US" b="1"/>
              <a:t>으로 </a:t>
            </a:r>
            <a:r>
              <a:rPr lang="en-US" altLang="ko-KR" b="1"/>
              <a:t>Word2Vec </a:t>
            </a:r>
            <a:r>
              <a:rPr lang="ko-KR" altLang="en-US" b="1"/>
              <a:t>학습 방법 </a:t>
            </a:r>
          </a:p>
        </p:txBody>
      </p:sp>
      <p:sp>
        <p:nvSpPr>
          <p:cNvPr id="2" name="내용 개체 틀 1">
            <a:extLst>
              <a:ext uri="{FF2B5EF4-FFF2-40B4-BE49-F238E27FC236}">
                <a16:creationId xmlns:a16="http://schemas.microsoft.com/office/drawing/2014/main" id="{905E2666-4901-4F08-B7B2-BD40C80B4623}"/>
              </a:ext>
            </a:extLst>
          </p:cNvPr>
          <p:cNvSpPr>
            <a:spLocks noGrp="1"/>
          </p:cNvSpPr>
          <p:nvPr>
            <p:ph idx="1"/>
          </p:nvPr>
        </p:nvSpPr>
        <p:spPr/>
        <p:txBody>
          <a:bodyPr/>
          <a:lstStyle/>
          <a:p>
            <a:pPr fontAlgn="base"/>
            <a:r>
              <a:rPr lang="en-US" altLang="ko-KR"/>
              <a:t>Skip-Gram </a:t>
            </a:r>
            <a:r>
              <a:rPr lang="ko-KR" altLang="en-US"/>
              <a:t>모델은 중심 단어들로 부터 주변 단어를 예측한다</a:t>
            </a:r>
            <a:r>
              <a:rPr lang="en-US" altLang="ko-KR"/>
              <a:t>. </a:t>
            </a:r>
            <a:endParaRPr lang="ko-KR" altLang="en-US"/>
          </a:p>
        </p:txBody>
      </p:sp>
      <p:grpSp>
        <p:nvGrpSpPr>
          <p:cNvPr id="25" name="그룹 24">
            <a:extLst>
              <a:ext uri="{FF2B5EF4-FFF2-40B4-BE49-F238E27FC236}">
                <a16:creationId xmlns:a16="http://schemas.microsoft.com/office/drawing/2014/main" id="{83633FEE-21CE-4725-A9B7-6A99C6597232}"/>
              </a:ext>
            </a:extLst>
          </p:cNvPr>
          <p:cNvGrpSpPr/>
          <p:nvPr/>
        </p:nvGrpSpPr>
        <p:grpSpPr>
          <a:xfrm>
            <a:off x="5664161" y="2984552"/>
            <a:ext cx="4118376" cy="2932142"/>
            <a:chOff x="3376185" y="2830950"/>
            <a:chExt cx="4118376" cy="2932142"/>
          </a:xfrm>
        </p:grpSpPr>
        <p:sp>
          <p:nvSpPr>
            <p:cNvPr id="26" name="사각형: 둥근 모서리 25">
              <a:extLst>
                <a:ext uri="{FF2B5EF4-FFF2-40B4-BE49-F238E27FC236}">
                  <a16:creationId xmlns:a16="http://schemas.microsoft.com/office/drawing/2014/main" id="{521721BA-1F52-489A-A298-D6151B101354}"/>
                </a:ext>
              </a:extLst>
            </p:cNvPr>
            <p:cNvSpPr/>
            <p:nvPr/>
          </p:nvSpPr>
          <p:spPr>
            <a:xfrm>
              <a:off x="3376185" y="2889264"/>
              <a:ext cx="783771" cy="287382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3D475C60-9D88-422D-ABFA-66C02D6F17C0}"/>
                </a:ext>
              </a:extLst>
            </p:cNvPr>
            <p:cNvSpPr/>
            <p:nvPr/>
          </p:nvSpPr>
          <p:spPr>
            <a:xfrm>
              <a:off x="6710790" y="2830950"/>
              <a:ext cx="783771" cy="2873828"/>
            </a:xfrm>
            <a:prstGeom prst="round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a:extLst>
                <a:ext uri="{FF2B5EF4-FFF2-40B4-BE49-F238E27FC236}">
                  <a16:creationId xmlns:a16="http://schemas.microsoft.com/office/drawing/2014/main" id="{EC861098-E444-4D4A-8391-D43286AA019E}"/>
                </a:ext>
              </a:extLst>
            </p:cNvPr>
            <p:cNvGrpSpPr/>
            <p:nvPr/>
          </p:nvGrpSpPr>
          <p:grpSpPr>
            <a:xfrm>
              <a:off x="3494366" y="3185514"/>
              <a:ext cx="3862873" cy="2313990"/>
              <a:chOff x="5667739" y="3429000"/>
              <a:chExt cx="3862873" cy="2313990"/>
            </a:xfrm>
          </p:grpSpPr>
          <p:sp>
            <p:nvSpPr>
              <p:cNvPr id="29" name="타원 28">
                <a:extLst>
                  <a:ext uri="{FF2B5EF4-FFF2-40B4-BE49-F238E27FC236}">
                    <a16:creationId xmlns:a16="http://schemas.microsoft.com/office/drawing/2014/main" id="{7CF5BDCE-BD9D-4167-A15C-E9978E68DCEF}"/>
                  </a:ext>
                </a:extLst>
              </p:cNvPr>
              <p:cNvSpPr/>
              <p:nvPr/>
            </p:nvSpPr>
            <p:spPr>
              <a:xfrm>
                <a:off x="9036090" y="342900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0" name="타원 29">
                <a:extLst>
                  <a:ext uri="{FF2B5EF4-FFF2-40B4-BE49-F238E27FC236}">
                    <a16:creationId xmlns:a16="http://schemas.microsoft.com/office/drawing/2014/main" id="{03EA4103-0998-4F3A-A8A2-A5B4B3EC1DE6}"/>
                  </a:ext>
                </a:extLst>
              </p:cNvPr>
              <p:cNvSpPr/>
              <p:nvPr/>
            </p:nvSpPr>
            <p:spPr>
              <a:xfrm>
                <a:off x="9036090" y="4103134"/>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1" name="타원 30">
                <a:extLst>
                  <a:ext uri="{FF2B5EF4-FFF2-40B4-BE49-F238E27FC236}">
                    <a16:creationId xmlns:a16="http://schemas.microsoft.com/office/drawing/2014/main" id="{D05D2614-7CFD-4695-B3A3-2B2D915CBCC8}"/>
                  </a:ext>
                </a:extLst>
              </p:cNvPr>
              <p:cNvSpPr/>
              <p:nvPr/>
            </p:nvSpPr>
            <p:spPr>
              <a:xfrm>
                <a:off x="9036090" y="466064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2" name="타원 31">
                <a:extLst>
                  <a:ext uri="{FF2B5EF4-FFF2-40B4-BE49-F238E27FC236}">
                    <a16:creationId xmlns:a16="http://schemas.microsoft.com/office/drawing/2014/main" id="{34FF51FB-D89C-402B-9D71-37BA90F2C515}"/>
                  </a:ext>
                </a:extLst>
              </p:cNvPr>
              <p:cNvSpPr/>
              <p:nvPr/>
            </p:nvSpPr>
            <p:spPr>
              <a:xfrm>
                <a:off x="9036090" y="5276460"/>
                <a:ext cx="494522" cy="466530"/>
              </a:xfrm>
              <a:prstGeom prst="ellipse">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33" name="TextBox 32">
                <a:extLst>
                  <a:ext uri="{FF2B5EF4-FFF2-40B4-BE49-F238E27FC236}">
                    <a16:creationId xmlns:a16="http://schemas.microsoft.com/office/drawing/2014/main" id="{D7A5B87D-0B09-4DA1-B7B6-3247390DEAA4}"/>
                  </a:ext>
                </a:extLst>
              </p:cNvPr>
              <p:cNvSpPr txBox="1"/>
              <p:nvPr/>
            </p:nvSpPr>
            <p:spPr>
              <a:xfrm>
                <a:off x="9077116" y="3509315"/>
                <a:ext cx="397866" cy="338554"/>
              </a:xfrm>
              <a:prstGeom prst="rect">
                <a:avLst/>
              </a:prstGeom>
              <a:noFill/>
            </p:spPr>
            <p:txBody>
              <a:bodyPr wrap="none" rtlCol="0">
                <a:spAutoFit/>
              </a:bodyPr>
              <a:lstStyle/>
              <a:p>
                <a:r>
                  <a:rPr lang="en-US" altLang="ko-KR" sz="1600"/>
                  <a:t>o1</a:t>
                </a:r>
                <a:endParaRPr lang="ko-KR" altLang="en-US" sz="1600"/>
              </a:p>
            </p:txBody>
          </p:sp>
          <p:sp>
            <p:nvSpPr>
              <p:cNvPr id="34" name="TextBox 33">
                <a:extLst>
                  <a:ext uri="{FF2B5EF4-FFF2-40B4-BE49-F238E27FC236}">
                    <a16:creationId xmlns:a16="http://schemas.microsoft.com/office/drawing/2014/main" id="{CC7EE865-0B29-401A-B9E2-BF09917BDA31}"/>
                  </a:ext>
                </a:extLst>
              </p:cNvPr>
              <p:cNvSpPr txBox="1"/>
              <p:nvPr/>
            </p:nvSpPr>
            <p:spPr>
              <a:xfrm>
                <a:off x="9077116" y="4172796"/>
                <a:ext cx="397866" cy="338554"/>
              </a:xfrm>
              <a:prstGeom prst="rect">
                <a:avLst/>
              </a:prstGeom>
              <a:noFill/>
            </p:spPr>
            <p:txBody>
              <a:bodyPr wrap="none" rtlCol="0">
                <a:spAutoFit/>
              </a:bodyPr>
              <a:lstStyle/>
              <a:p>
                <a:r>
                  <a:rPr lang="en-US" altLang="ko-KR" sz="1600"/>
                  <a:t>o2</a:t>
                </a:r>
                <a:endParaRPr lang="ko-KR" altLang="en-US" sz="1600"/>
              </a:p>
            </p:txBody>
          </p:sp>
          <p:sp>
            <p:nvSpPr>
              <p:cNvPr id="35" name="TextBox 34">
                <a:extLst>
                  <a:ext uri="{FF2B5EF4-FFF2-40B4-BE49-F238E27FC236}">
                    <a16:creationId xmlns:a16="http://schemas.microsoft.com/office/drawing/2014/main" id="{B678A869-81D4-42C7-8766-F02843CDAF53}"/>
                  </a:ext>
                </a:extLst>
              </p:cNvPr>
              <p:cNvSpPr txBox="1"/>
              <p:nvPr/>
            </p:nvSpPr>
            <p:spPr>
              <a:xfrm>
                <a:off x="9069814" y="4724628"/>
                <a:ext cx="412470" cy="338554"/>
              </a:xfrm>
              <a:prstGeom prst="rect">
                <a:avLst/>
              </a:prstGeom>
              <a:noFill/>
            </p:spPr>
            <p:txBody>
              <a:bodyPr wrap="square" rtlCol="0">
                <a:spAutoFit/>
              </a:bodyPr>
              <a:lstStyle/>
              <a:p>
                <a:r>
                  <a:rPr lang="en-US" altLang="ko-KR" sz="1600"/>
                  <a:t>o3</a:t>
                </a:r>
                <a:endParaRPr lang="ko-KR" altLang="en-US" sz="1600"/>
              </a:p>
            </p:txBody>
          </p:sp>
          <p:sp>
            <p:nvSpPr>
              <p:cNvPr id="36" name="TextBox 35">
                <a:extLst>
                  <a:ext uri="{FF2B5EF4-FFF2-40B4-BE49-F238E27FC236}">
                    <a16:creationId xmlns:a16="http://schemas.microsoft.com/office/drawing/2014/main" id="{FDE98AC5-0A18-45D3-A366-14FFC71CA8A3}"/>
                  </a:ext>
                </a:extLst>
              </p:cNvPr>
              <p:cNvSpPr txBox="1"/>
              <p:nvPr/>
            </p:nvSpPr>
            <p:spPr>
              <a:xfrm>
                <a:off x="9077116" y="5340448"/>
                <a:ext cx="397866" cy="338554"/>
              </a:xfrm>
              <a:prstGeom prst="rect">
                <a:avLst/>
              </a:prstGeom>
              <a:noFill/>
            </p:spPr>
            <p:txBody>
              <a:bodyPr wrap="none" rtlCol="0">
                <a:spAutoFit/>
              </a:bodyPr>
              <a:lstStyle/>
              <a:p>
                <a:r>
                  <a:rPr lang="en-US" altLang="ko-KR" sz="1600"/>
                  <a:t>o4</a:t>
                </a:r>
                <a:endParaRPr lang="ko-KR" altLang="en-US" sz="1600"/>
              </a:p>
            </p:txBody>
          </p:sp>
          <p:grpSp>
            <p:nvGrpSpPr>
              <p:cNvPr id="37" name="그룹 36">
                <a:extLst>
                  <a:ext uri="{FF2B5EF4-FFF2-40B4-BE49-F238E27FC236}">
                    <a16:creationId xmlns:a16="http://schemas.microsoft.com/office/drawing/2014/main" id="{09E9675F-D21F-4BDD-B3F6-4090F5B3B41E}"/>
                  </a:ext>
                </a:extLst>
              </p:cNvPr>
              <p:cNvGrpSpPr/>
              <p:nvPr/>
            </p:nvGrpSpPr>
            <p:grpSpPr>
              <a:xfrm>
                <a:off x="5667739" y="3429000"/>
                <a:ext cx="2089463" cy="2313990"/>
                <a:chOff x="5667739" y="3429000"/>
                <a:chExt cx="2089463" cy="2313990"/>
              </a:xfrm>
            </p:grpSpPr>
            <p:sp>
              <p:nvSpPr>
                <p:cNvPr id="46" name="타원 45">
                  <a:extLst>
                    <a:ext uri="{FF2B5EF4-FFF2-40B4-BE49-F238E27FC236}">
                      <a16:creationId xmlns:a16="http://schemas.microsoft.com/office/drawing/2014/main" id="{7AE5F6B7-DE6B-4AFE-84FD-EC6D9C318BDD}"/>
                    </a:ext>
                  </a:extLst>
                </p:cNvPr>
                <p:cNvSpPr/>
                <p:nvPr/>
              </p:nvSpPr>
              <p:spPr>
                <a:xfrm>
                  <a:off x="7262680" y="404482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47" name="타원 46">
                  <a:extLst>
                    <a:ext uri="{FF2B5EF4-FFF2-40B4-BE49-F238E27FC236}">
                      <a16:creationId xmlns:a16="http://schemas.microsoft.com/office/drawing/2014/main" id="{2B5EFB85-751F-45D1-9089-B94DA25070FB}"/>
                    </a:ext>
                  </a:extLst>
                </p:cNvPr>
                <p:cNvSpPr/>
                <p:nvPr/>
              </p:nvSpPr>
              <p:spPr>
                <a:xfrm>
                  <a:off x="7262680" y="4660640"/>
                  <a:ext cx="494522" cy="466530"/>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48" name="그룹 47">
                  <a:extLst>
                    <a:ext uri="{FF2B5EF4-FFF2-40B4-BE49-F238E27FC236}">
                      <a16:creationId xmlns:a16="http://schemas.microsoft.com/office/drawing/2014/main" id="{A6673014-6973-445A-B1A7-A52611DCAB94}"/>
                    </a:ext>
                  </a:extLst>
                </p:cNvPr>
                <p:cNvGrpSpPr/>
                <p:nvPr/>
              </p:nvGrpSpPr>
              <p:grpSpPr>
                <a:xfrm>
                  <a:off x="5667739" y="3429000"/>
                  <a:ext cx="494522" cy="2313990"/>
                  <a:chOff x="5667739" y="3429000"/>
                  <a:chExt cx="494522" cy="2313990"/>
                </a:xfrm>
              </p:grpSpPr>
              <p:grpSp>
                <p:nvGrpSpPr>
                  <p:cNvPr id="59" name="그룹 58">
                    <a:extLst>
                      <a:ext uri="{FF2B5EF4-FFF2-40B4-BE49-F238E27FC236}">
                        <a16:creationId xmlns:a16="http://schemas.microsoft.com/office/drawing/2014/main" id="{93C1AC6B-2470-4130-B4C0-10AA8D973ED3}"/>
                      </a:ext>
                    </a:extLst>
                  </p:cNvPr>
                  <p:cNvGrpSpPr/>
                  <p:nvPr/>
                </p:nvGrpSpPr>
                <p:grpSpPr>
                  <a:xfrm>
                    <a:off x="5667739" y="3429000"/>
                    <a:ext cx="494522" cy="2313990"/>
                    <a:chOff x="5667739" y="3429000"/>
                    <a:chExt cx="494522" cy="2313990"/>
                  </a:xfrm>
                </p:grpSpPr>
                <p:sp>
                  <p:nvSpPr>
                    <p:cNvPr id="64" name="타원 63">
                      <a:extLst>
                        <a:ext uri="{FF2B5EF4-FFF2-40B4-BE49-F238E27FC236}">
                          <a16:creationId xmlns:a16="http://schemas.microsoft.com/office/drawing/2014/main" id="{06F1609B-2729-4970-85B4-EF273CC1FDDE}"/>
                        </a:ext>
                      </a:extLst>
                    </p:cNvPr>
                    <p:cNvSpPr/>
                    <p:nvPr/>
                  </p:nvSpPr>
                  <p:spPr>
                    <a:xfrm>
                      <a:off x="5667739" y="342900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5" name="타원 64">
                      <a:extLst>
                        <a:ext uri="{FF2B5EF4-FFF2-40B4-BE49-F238E27FC236}">
                          <a16:creationId xmlns:a16="http://schemas.microsoft.com/office/drawing/2014/main" id="{5D7A298F-B031-4A54-BDB3-0634836F7A11}"/>
                        </a:ext>
                      </a:extLst>
                    </p:cNvPr>
                    <p:cNvSpPr/>
                    <p:nvPr/>
                  </p:nvSpPr>
                  <p:spPr>
                    <a:xfrm>
                      <a:off x="5667739" y="404482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6" name="타원 65">
                      <a:extLst>
                        <a:ext uri="{FF2B5EF4-FFF2-40B4-BE49-F238E27FC236}">
                          <a16:creationId xmlns:a16="http://schemas.microsoft.com/office/drawing/2014/main" id="{9FA1EF75-776E-48EA-8633-9BD79A49DC61}"/>
                        </a:ext>
                      </a:extLst>
                    </p:cNvPr>
                    <p:cNvSpPr/>
                    <p:nvPr/>
                  </p:nvSpPr>
                  <p:spPr>
                    <a:xfrm>
                      <a:off x="5667739" y="466064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67" name="타원 66">
                      <a:extLst>
                        <a:ext uri="{FF2B5EF4-FFF2-40B4-BE49-F238E27FC236}">
                          <a16:creationId xmlns:a16="http://schemas.microsoft.com/office/drawing/2014/main" id="{A68FE712-7D5E-4D1A-A09A-7ACF3DD92F4C}"/>
                        </a:ext>
                      </a:extLst>
                    </p:cNvPr>
                    <p:cNvSpPr/>
                    <p:nvPr/>
                  </p:nvSpPr>
                  <p:spPr>
                    <a:xfrm>
                      <a:off x="5667739" y="5276460"/>
                      <a:ext cx="494522" cy="466530"/>
                    </a:xfrm>
                    <a:prstGeom prst="ellipse">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sp>
                <p:nvSpPr>
                  <p:cNvPr id="60" name="TextBox 59">
                    <a:extLst>
                      <a:ext uri="{FF2B5EF4-FFF2-40B4-BE49-F238E27FC236}">
                        <a16:creationId xmlns:a16="http://schemas.microsoft.com/office/drawing/2014/main" id="{CBE83B29-0062-4AE4-8ACF-2CCFC7925332}"/>
                      </a:ext>
                    </a:extLst>
                  </p:cNvPr>
                  <p:cNvSpPr txBox="1"/>
                  <p:nvPr/>
                </p:nvSpPr>
                <p:spPr>
                  <a:xfrm>
                    <a:off x="5749791" y="3509315"/>
                    <a:ext cx="377026" cy="338554"/>
                  </a:xfrm>
                  <a:prstGeom prst="rect">
                    <a:avLst/>
                  </a:prstGeom>
                  <a:noFill/>
                </p:spPr>
                <p:txBody>
                  <a:bodyPr wrap="none" rtlCol="0">
                    <a:spAutoFit/>
                  </a:bodyPr>
                  <a:lstStyle/>
                  <a:p>
                    <a:r>
                      <a:rPr lang="en-US" altLang="ko-KR" sz="1600"/>
                      <a:t>x1</a:t>
                    </a:r>
                    <a:endParaRPr lang="ko-KR" altLang="en-US" sz="1600"/>
                  </a:p>
                </p:txBody>
              </p:sp>
              <p:sp>
                <p:nvSpPr>
                  <p:cNvPr id="61" name="TextBox 60">
                    <a:extLst>
                      <a:ext uri="{FF2B5EF4-FFF2-40B4-BE49-F238E27FC236}">
                        <a16:creationId xmlns:a16="http://schemas.microsoft.com/office/drawing/2014/main" id="{7C359F29-331D-4C4F-BDB4-9DD4C4D3A39D}"/>
                      </a:ext>
                    </a:extLst>
                  </p:cNvPr>
                  <p:cNvSpPr txBox="1"/>
                  <p:nvPr/>
                </p:nvSpPr>
                <p:spPr>
                  <a:xfrm>
                    <a:off x="5749791" y="4119693"/>
                    <a:ext cx="377026" cy="338554"/>
                  </a:xfrm>
                  <a:prstGeom prst="rect">
                    <a:avLst/>
                  </a:prstGeom>
                  <a:noFill/>
                </p:spPr>
                <p:txBody>
                  <a:bodyPr wrap="none" rtlCol="0">
                    <a:spAutoFit/>
                  </a:bodyPr>
                  <a:lstStyle/>
                  <a:p>
                    <a:r>
                      <a:rPr lang="en-US" altLang="ko-KR" sz="1600"/>
                      <a:t>x2</a:t>
                    </a:r>
                    <a:endParaRPr lang="ko-KR" altLang="en-US" sz="1600"/>
                  </a:p>
                </p:txBody>
              </p:sp>
              <p:sp>
                <p:nvSpPr>
                  <p:cNvPr id="62" name="TextBox 61">
                    <a:extLst>
                      <a:ext uri="{FF2B5EF4-FFF2-40B4-BE49-F238E27FC236}">
                        <a16:creationId xmlns:a16="http://schemas.microsoft.com/office/drawing/2014/main" id="{78B6474D-EC6E-4E59-9159-BFAEC5B3F46A}"/>
                      </a:ext>
                    </a:extLst>
                  </p:cNvPr>
                  <p:cNvSpPr txBox="1"/>
                  <p:nvPr/>
                </p:nvSpPr>
                <p:spPr>
                  <a:xfrm>
                    <a:off x="5749791" y="4730071"/>
                    <a:ext cx="412470" cy="338554"/>
                  </a:xfrm>
                  <a:prstGeom prst="rect">
                    <a:avLst/>
                  </a:prstGeom>
                  <a:noFill/>
                </p:spPr>
                <p:txBody>
                  <a:bodyPr wrap="square" rtlCol="0">
                    <a:spAutoFit/>
                  </a:bodyPr>
                  <a:lstStyle/>
                  <a:p>
                    <a:r>
                      <a:rPr lang="en-US" altLang="ko-KR" sz="1600"/>
                      <a:t>x3</a:t>
                    </a:r>
                    <a:endParaRPr lang="ko-KR" altLang="en-US" sz="1600"/>
                  </a:p>
                </p:txBody>
              </p:sp>
              <p:sp>
                <p:nvSpPr>
                  <p:cNvPr id="63" name="TextBox 62">
                    <a:extLst>
                      <a:ext uri="{FF2B5EF4-FFF2-40B4-BE49-F238E27FC236}">
                        <a16:creationId xmlns:a16="http://schemas.microsoft.com/office/drawing/2014/main" id="{234D51EE-E8D1-457A-8253-24C773F749CC}"/>
                      </a:ext>
                    </a:extLst>
                  </p:cNvPr>
                  <p:cNvSpPr txBox="1"/>
                  <p:nvPr/>
                </p:nvSpPr>
                <p:spPr>
                  <a:xfrm>
                    <a:off x="5749791" y="5340448"/>
                    <a:ext cx="377026" cy="338554"/>
                  </a:xfrm>
                  <a:prstGeom prst="rect">
                    <a:avLst/>
                  </a:prstGeom>
                  <a:noFill/>
                </p:spPr>
                <p:txBody>
                  <a:bodyPr wrap="none" rtlCol="0">
                    <a:spAutoFit/>
                  </a:bodyPr>
                  <a:lstStyle/>
                  <a:p>
                    <a:r>
                      <a:rPr lang="en-US" altLang="ko-KR" sz="1600"/>
                      <a:t>x4</a:t>
                    </a:r>
                    <a:endParaRPr lang="ko-KR" altLang="en-US" sz="1600"/>
                  </a:p>
                </p:txBody>
              </p:sp>
            </p:grpSp>
            <p:sp>
              <p:nvSpPr>
                <p:cNvPr id="49" name="TextBox 48">
                  <a:extLst>
                    <a:ext uri="{FF2B5EF4-FFF2-40B4-BE49-F238E27FC236}">
                      <a16:creationId xmlns:a16="http://schemas.microsoft.com/office/drawing/2014/main" id="{20F8F104-A9B1-4E0D-8A46-052DA1B5EFC0}"/>
                    </a:ext>
                  </a:extLst>
                </p:cNvPr>
                <p:cNvSpPr txBox="1"/>
                <p:nvPr/>
              </p:nvSpPr>
              <p:spPr>
                <a:xfrm>
                  <a:off x="7311008" y="4108808"/>
                  <a:ext cx="397866" cy="338554"/>
                </a:xfrm>
                <a:prstGeom prst="rect">
                  <a:avLst/>
                </a:prstGeom>
                <a:noFill/>
              </p:spPr>
              <p:txBody>
                <a:bodyPr wrap="none" rtlCol="0">
                  <a:spAutoFit/>
                </a:bodyPr>
                <a:lstStyle/>
                <a:p>
                  <a:r>
                    <a:rPr lang="en-US" altLang="ko-KR" sz="1600"/>
                    <a:t>h1</a:t>
                  </a:r>
                  <a:endParaRPr lang="ko-KR" altLang="en-US" sz="1600"/>
                </a:p>
              </p:txBody>
            </p:sp>
            <p:sp>
              <p:nvSpPr>
                <p:cNvPr id="50" name="TextBox 49">
                  <a:extLst>
                    <a:ext uri="{FF2B5EF4-FFF2-40B4-BE49-F238E27FC236}">
                      <a16:creationId xmlns:a16="http://schemas.microsoft.com/office/drawing/2014/main" id="{AE2EA1F7-A8CE-4037-8AEE-5222E3338E9E}"/>
                    </a:ext>
                  </a:extLst>
                </p:cNvPr>
                <p:cNvSpPr txBox="1"/>
                <p:nvPr/>
              </p:nvSpPr>
              <p:spPr>
                <a:xfrm>
                  <a:off x="7311008" y="4724628"/>
                  <a:ext cx="397866" cy="338554"/>
                </a:xfrm>
                <a:prstGeom prst="rect">
                  <a:avLst/>
                </a:prstGeom>
                <a:noFill/>
              </p:spPr>
              <p:txBody>
                <a:bodyPr wrap="none" rtlCol="0">
                  <a:spAutoFit/>
                </a:bodyPr>
                <a:lstStyle/>
                <a:p>
                  <a:r>
                    <a:rPr lang="en-US" altLang="ko-KR" sz="1600"/>
                    <a:t>h1</a:t>
                  </a:r>
                  <a:endParaRPr lang="ko-KR" altLang="en-US" sz="1600"/>
                </a:p>
              </p:txBody>
            </p:sp>
            <p:cxnSp>
              <p:nvCxnSpPr>
                <p:cNvPr id="51" name="직선 연결선 50">
                  <a:extLst>
                    <a:ext uri="{FF2B5EF4-FFF2-40B4-BE49-F238E27FC236}">
                      <a16:creationId xmlns:a16="http://schemas.microsoft.com/office/drawing/2014/main" id="{BF5A814E-CC8E-4297-A726-55A4D4245231}"/>
                    </a:ext>
                  </a:extLst>
                </p:cNvPr>
                <p:cNvCxnSpPr>
                  <a:stCxn id="64" idx="6"/>
                  <a:endCxn id="46" idx="2"/>
                </p:cNvCxnSpPr>
                <p:nvPr/>
              </p:nvCxnSpPr>
              <p:spPr>
                <a:xfrm>
                  <a:off x="6162261" y="366226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BFC617E1-F28F-435A-806F-4FDD8FEB4730}"/>
                    </a:ext>
                  </a:extLst>
                </p:cNvPr>
                <p:cNvCxnSpPr>
                  <a:cxnSpLocks/>
                  <a:stCxn id="65" idx="6"/>
                  <a:endCxn id="47" idx="2"/>
                </p:cNvCxnSpPr>
                <p:nvPr/>
              </p:nvCxnSpPr>
              <p:spPr>
                <a:xfrm>
                  <a:off x="6162261" y="427808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12BA87C-9FB4-4A9D-9D6D-97F9FA70A7E0}"/>
                    </a:ext>
                  </a:extLst>
                </p:cNvPr>
                <p:cNvCxnSpPr>
                  <a:cxnSpLocks/>
                  <a:stCxn id="65" idx="6"/>
                  <a:endCxn id="46" idx="2"/>
                </p:cNvCxnSpPr>
                <p:nvPr/>
              </p:nvCxnSpPr>
              <p:spPr>
                <a:xfrm>
                  <a:off x="6162261" y="4278085"/>
                  <a:ext cx="1100419"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9CD6CA1-8F97-4475-BF39-04324D0BBD68}"/>
                    </a:ext>
                  </a:extLst>
                </p:cNvPr>
                <p:cNvCxnSpPr>
                  <a:cxnSpLocks/>
                  <a:stCxn id="63" idx="3"/>
                  <a:endCxn id="46" idx="2"/>
                </p:cNvCxnSpPr>
                <p:nvPr/>
              </p:nvCxnSpPr>
              <p:spPr>
                <a:xfrm flipV="1">
                  <a:off x="6126817" y="4278085"/>
                  <a:ext cx="1135863"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3270FCD0-389B-4A86-96CB-A5285AD7BAFB}"/>
                    </a:ext>
                  </a:extLst>
                </p:cNvPr>
                <p:cNvCxnSpPr>
                  <a:cxnSpLocks/>
                  <a:stCxn id="62" idx="3"/>
                  <a:endCxn id="46" idx="2"/>
                </p:cNvCxnSpPr>
                <p:nvPr/>
              </p:nvCxnSpPr>
              <p:spPr>
                <a:xfrm flipV="1">
                  <a:off x="6162261" y="4278085"/>
                  <a:ext cx="1100419" cy="62126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28FDCE32-9D44-4C33-BE5A-23D2D4F8BCF0}"/>
                    </a:ext>
                  </a:extLst>
                </p:cNvPr>
                <p:cNvCxnSpPr>
                  <a:cxnSpLocks/>
                  <a:stCxn id="62" idx="3"/>
                  <a:endCxn id="47" idx="2"/>
                </p:cNvCxnSpPr>
                <p:nvPr/>
              </p:nvCxnSpPr>
              <p:spPr>
                <a:xfrm flipV="1">
                  <a:off x="6162261" y="4893905"/>
                  <a:ext cx="1100419" cy="544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5531819A-9D93-4C03-8F69-FC0FB59DFAC2}"/>
                    </a:ext>
                  </a:extLst>
                </p:cNvPr>
                <p:cNvCxnSpPr>
                  <a:cxnSpLocks/>
                  <a:stCxn id="64" idx="6"/>
                  <a:endCxn id="47" idx="2"/>
                </p:cNvCxnSpPr>
                <p:nvPr/>
              </p:nvCxnSpPr>
              <p:spPr>
                <a:xfrm>
                  <a:off x="6162261" y="3662265"/>
                  <a:ext cx="1100419"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3DEF07F5-4A7A-4855-9BD3-17F339BFB38A}"/>
                    </a:ext>
                  </a:extLst>
                </p:cNvPr>
                <p:cNvCxnSpPr>
                  <a:cxnSpLocks/>
                  <a:stCxn id="67" idx="6"/>
                  <a:endCxn id="47" idx="2"/>
                </p:cNvCxnSpPr>
                <p:nvPr/>
              </p:nvCxnSpPr>
              <p:spPr>
                <a:xfrm flipV="1">
                  <a:off x="6162261" y="4893905"/>
                  <a:ext cx="1100419"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8" name="직선 연결선 37">
                <a:extLst>
                  <a:ext uri="{FF2B5EF4-FFF2-40B4-BE49-F238E27FC236}">
                    <a16:creationId xmlns:a16="http://schemas.microsoft.com/office/drawing/2014/main" id="{41571630-326A-439D-B780-A04D537A3C85}"/>
                  </a:ext>
                </a:extLst>
              </p:cNvPr>
              <p:cNvCxnSpPr>
                <a:cxnSpLocks/>
                <a:stCxn id="46" idx="6"/>
                <a:endCxn id="29" idx="2"/>
              </p:cNvCxnSpPr>
              <p:nvPr/>
            </p:nvCxnSpPr>
            <p:spPr>
              <a:xfrm flipV="1">
                <a:off x="7757202" y="366226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CAF30326-20D3-465F-96F0-27980F237E7E}"/>
                  </a:ext>
                </a:extLst>
              </p:cNvPr>
              <p:cNvCxnSpPr>
                <a:cxnSpLocks/>
                <a:stCxn id="46" idx="6"/>
                <a:endCxn id="32" idx="2"/>
              </p:cNvCxnSpPr>
              <p:nvPr/>
            </p:nvCxnSpPr>
            <p:spPr>
              <a:xfrm>
                <a:off x="7757202" y="427808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2FF2E374-B1AD-4624-80DC-3BABF5023B0B}"/>
                  </a:ext>
                </a:extLst>
              </p:cNvPr>
              <p:cNvCxnSpPr>
                <a:cxnSpLocks/>
                <a:stCxn id="46" idx="6"/>
                <a:endCxn id="31" idx="2"/>
              </p:cNvCxnSpPr>
              <p:nvPr/>
            </p:nvCxnSpPr>
            <p:spPr>
              <a:xfrm>
                <a:off x="7757202" y="427808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63F33F64-DFE8-441E-951C-38899FB2BB3B}"/>
                  </a:ext>
                </a:extLst>
              </p:cNvPr>
              <p:cNvCxnSpPr>
                <a:cxnSpLocks/>
                <a:stCxn id="46" idx="6"/>
                <a:endCxn id="30" idx="2"/>
              </p:cNvCxnSpPr>
              <p:nvPr/>
            </p:nvCxnSpPr>
            <p:spPr>
              <a:xfrm>
                <a:off x="7757202" y="4278085"/>
                <a:ext cx="1278888" cy="5831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6495DC30-DE3C-4A8C-A587-17E04E1FAA02}"/>
                  </a:ext>
                </a:extLst>
              </p:cNvPr>
              <p:cNvCxnSpPr>
                <a:cxnSpLocks/>
                <a:stCxn id="47" idx="6"/>
                <a:endCxn id="29" idx="2"/>
              </p:cNvCxnSpPr>
              <p:nvPr/>
            </p:nvCxnSpPr>
            <p:spPr>
              <a:xfrm flipV="1">
                <a:off x="7757202" y="3662265"/>
                <a:ext cx="1278888" cy="12316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5D3E9BFE-669E-4254-8192-5E8D938A5C88}"/>
                  </a:ext>
                </a:extLst>
              </p:cNvPr>
              <p:cNvCxnSpPr>
                <a:cxnSpLocks/>
                <a:stCxn id="47" idx="6"/>
                <a:endCxn id="30" idx="2"/>
              </p:cNvCxnSpPr>
              <p:nvPr/>
            </p:nvCxnSpPr>
            <p:spPr>
              <a:xfrm flipV="1">
                <a:off x="7757202" y="4336399"/>
                <a:ext cx="1278888" cy="55750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D9A949E3-4B4E-4E5A-8EF7-B45CC8E2CA5E}"/>
                  </a:ext>
                </a:extLst>
              </p:cNvPr>
              <p:cNvCxnSpPr>
                <a:cxnSpLocks/>
                <a:stCxn id="47" idx="6"/>
                <a:endCxn id="31" idx="2"/>
              </p:cNvCxnSpPr>
              <p:nvPr/>
            </p:nvCxnSpPr>
            <p:spPr>
              <a:xfrm>
                <a:off x="7757202" y="4893905"/>
                <a:ext cx="1278888"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805E08FB-BC7A-4CE6-82C0-130FDBE04AF2}"/>
                  </a:ext>
                </a:extLst>
              </p:cNvPr>
              <p:cNvCxnSpPr>
                <a:cxnSpLocks/>
                <a:stCxn id="47" idx="6"/>
                <a:endCxn id="32" idx="2"/>
              </p:cNvCxnSpPr>
              <p:nvPr/>
            </p:nvCxnSpPr>
            <p:spPr>
              <a:xfrm>
                <a:off x="7757202" y="4893905"/>
                <a:ext cx="1278888" cy="61582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68" name="TextBox 67">
            <a:extLst>
              <a:ext uri="{FF2B5EF4-FFF2-40B4-BE49-F238E27FC236}">
                <a16:creationId xmlns:a16="http://schemas.microsoft.com/office/drawing/2014/main" id="{1F6CCED8-7AB9-450B-89C2-1A21CA6F5150}"/>
              </a:ext>
            </a:extLst>
          </p:cNvPr>
          <p:cNvSpPr txBox="1"/>
          <p:nvPr/>
        </p:nvSpPr>
        <p:spPr>
          <a:xfrm>
            <a:off x="7624544" y="1232193"/>
            <a:ext cx="949299" cy="461665"/>
          </a:xfrm>
          <a:prstGeom prst="rect">
            <a:avLst/>
          </a:prstGeom>
          <a:noFill/>
        </p:spPr>
        <p:txBody>
          <a:bodyPr wrap="none" rtlCol="0">
            <a:spAutoFit/>
          </a:bodyPr>
          <a:lstStyle/>
          <a:p>
            <a:r>
              <a:rPr lang="en-US" altLang="ko-KR" sz="2400" u="sng">
                <a:solidFill>
                  <a:srgbClr val="0070C0"/>
                </a:solidFill>
              </a:rPr>
              <a:t>apple</a:t>
            </a:r>
            <a:r>
              <a:rPr lang="ko-KR" altLang="en-US" sz="2400" u="sng">
                <a:solidFill>
                  <a:srgbClr val="0070C0"/>
                </a:solidFill>
              </a:rPr>
              <a:t> </a:t>
            </a:r>
          </a:p>
        </p:txBody>
      </p:sp>
      <p:sp>
        <p:nvSpPr>
          <p:cNvPr id="69" name="TextBox 68">
            <a:extLst>
              <a:ext uri="{FF2B5EF4-FFF2-40B4-BE49-F238E27FC236}">
                <a16:creationId xmlns:a16="http://schemas.microsoft.com/office/drawing/2014/main" id="{DA5B8C7A-325C-47D8-AE60-0E6AF656A14F}"/>
              </a:ext>
            </a:extLst>
          </p:cNvPr>
          <p:cNvSpPr txBox="1"/>
          <p:nvPr/>
        </p:nvSpPr>
        <p:spPr>
          <a:xfrm>
            <a:off x="6554786" y="1248190"/>
            <a:ext cx="835742" cy="461665"/>
          </a:xfrm>
          <a:prstGeom prst="rect">
            <a:avLst/>
          </a:prstGeom>
          <a:noFill/>
        </p:spPr>
        <p:txBody>
          <a:bodyPr wrap="none" rtlCol="0">
            <a:spAutoFit/>
          </a:bodyPr>
          <a:lstStyle/>
          <a:p>
            <a:r>
              <a:rPr lang="ko-KR" altLang="en-US" sz="2400">
                <a:solidFill>
                  <a:srgbClr val="0070C0"/>
                </a:solidFill>
              </a:rPr>
              <a:t> </a:t>
            </a:r>
            <a:r>
              <a:rPr lang="en-US" altLang="ko-KR" sz="2400" i="1">
                <a:solidFill>
                  <a:srgbClr val="0070C0"/>
                </a:solidFill>
              </a:rPr>
              <a:t>love</a:t>
            </a:r>
            <a:r>
              <a:rPr lang="ko-KR" altLang="en-US" sz="2400">
                <a:solidFill>
                  <a:srgbClr val="0070C0"/>
                </a:solidFill>
              </a:rPr>
              <a:t> </a:t>
            </a:r>
          </a:p>
        </p:txBody>
      </p:sp>
      <p:sp>
        <p:nvSpPr>
          <p:cNvPr id="70" name="TextBox 69">
            <a:extLst>
              <a:ext uri="{FF2B5EF4-FFF2-40B4-BE49-F238E27FC236}">
                <a16:creationId xmlns:a16="http://schemas.microsoft.com/office/drawing/2014/main" id="{7FF025BD-B6FB-4887-B304-9CE0AB77E770}"/>
              </a:ext>
            </a:extLst>
          </p:cNvPr>
          <p:cNvSpPr txBox="1"/>
          <p:nvPr/>
        </p:nvSpPr>
        <p:spPr>
          <a:xfrm>
            <a:off x="5576031" y="1264188"/>
            <a:ext cx="700833" cy="461665"/>
          </a:xfrm>
          <a:prstGeom prst="rect">
            <a:avLst/>
          </a:prstGeom>
          <a:noFill/>
        </p:spPr>
        <p:txBody>
          <a:bodyPr wrap="none" rtlCol="0">
            <a:spAutoFit/>
          </a:bodyPr>
          <a:lstStyle/>
          <a:p>
            <a:r>
              <a:rPr lang="en-US" altLang="ko-KR" sz="2400" u="sng">
                <a:solidFill>
                  <a:srgbClr val="0070C0"/>
                </a:solidFill>
              </a:rPr>
              <a:t>king</a:t>
            </a:r>
            <a:endParaRPr lang="ko-KR" altLang="en-US" sz="2400" u="sng">
              <a:solidFill>
                <a:srgbClr val="0070C0"/>
              </a:solidFill>
            </a:endParaRPr>
          </a:p>
        </p:txBody>
      </p:sp>
      <p:cxnSp>
        <p:nvCxnSpPr>
          <p:cNvPr id="71" name="연결선: 구부러짐 70">
            <a:extLst>
              <a:ext uri="{FF2B5EF4-FFF2-40B4-BE49-F238E27FC236}">
                <a16:creationId xmlns:a16="http://schemas.microsoft.com/office/drawing/2014/main" id="{CC8F46EB-F074-470C-ABF7-6268265DADA3}"/>
              </a:ext>
            </a:extLst>
          </p:cNvPr>
          <p:cNvCxnSpPr>
            <a:cxnSpLocks/>
            <a:stCxn id="69" idx="2"/>
            <a:endCxn id="26" idx="0"/>
          </p:cNvCxnSpPr>
          <p:nvPr/>
        </p:nvCxnSpPr>
        <p:spPr>
          <a:xfrm rot="5400000">
            <a:off x="5847847" y="1918055"/>
            <a:ext cx="1333011" cy="916610"/>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연결선: 구부러짐 72">
            <a:extLst>
              <a:ext uri="{FF2B5EF4-FFF2-40B4-BE49-F238E27FC236}">
                <a16:creationId xmlns:a16="http://schemas.microsoft.com/office/drawing/2014/main" id="{D9E20EDD-5F83-424E-8E03-9083850D4B03}"/>
              </a:ext>
            </a:extLst>
          </p:cNvPr>
          <p:cNvCxnSpPr>
            <a:cxnSpLocks/>
            <a:stCxn id="70" idx="2"/>
            <a:endCxn id="27" idx="0"/>
          </p:cNvCxnSpPr>
          <p:nvPr/>
        </p:nvCxnSpPr>
        <p:spPr>
          <a:xfrm rot="16200000" flipH="1">
            <a:off x="7029201" y="623100"/>
            <a:ext cx="1258699" cy="3464204"/>
          </a:xfrm>
          <a:prstGeom prst="curvedConnector3">
            <a:avLst>
              <a:gd name="adj1" fmla="val 50000"/>
            </a:avLst>
          </a:prstGeom>
          <a:ln w="5715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32710D3-C847-4285-A04C-D31623924DEC}"/>
              </a:ext>
            </a:extLst>
          </p:cNvPr>
          <p:cNvSpPr txBox="1"/>
          <p:nvPr/>
        </p:nvSpPr>
        <p:spPr>
          <a:xfrm>
            <a:off x="921766" y="3598188"/>
            <a:ext cx="2911374" cy="523220"/>
          </a:xfrm>
          <a:prstGeom prst="rect">
            <a:avLst/>
          </a:prstGeom>
          <a:noFill/>
        </p:spPr>
        <p:txBody>
          <a:bodyPr wrap="none" rtlCol="0">
            <a:spAutoFit/>
          </a:bodyPr>
          <a:lstStyle/>
          <a:p>
            <a:r>
              <a:rPr lang="en-US" altLang="ko-KR" sz="1400">
                <a:latin typeface="나눔스퀘어 Bold" panose="020B0600000101010101" pitchFamily="50" charset="-127"/>
                <a:ea typeface="나눔스퀘어 Bold" panose="020B0600000101010101" pitchFamily="50" charset="-127"/>
              </a:rPr>
              <a:t>Spip-gram</a:t>
            </a:r>
            <a:r>
              <a:rPr lang="ko-KR" altLang="en-US" sz="1400">
                <a:latin typeface="나눔스퀘어 Bold" panose="020B0600000101010101" pitchFamily="50" charset="-127"/>
                <a:ea typeface="나눔스퀘어 Bold" panose="020B0600000101010101" pitchFamily="50" charset="-127"/>
              </a:rPr>
              <a:t>은 </a:t>
            </a:r>
            <a:r>
              <a:rPr lang="en-US" altLang="ko-KR" sz="1400">
                <a:latin typeface="나눔스퀘어 Bold" panose="020B0600000101010101" pitchFamily="50" charset="-127"/>
                <a:ea typeface="나눔스퀘어 Bold" panose="020B0600000101010101" pitchFamily="50" charset="-127"/>
              </a:rPr>
              <a:t>love</a:t>
            </a:r>
            <a:r>
              <a:rPr lang="ko-KR" altLang="en-US" sz="1400">
                <a:latin typeface="나눔스퀘어 Bold" panose="020B0600000101010101" pitchFamily="50" charset="-127"/>
                <a:ea typeface="나눔스퀘어 Bold" panose="020B0600000101010101" pitchFamily="50" charset="-127"/>
              </a:rPr>
              <a:t>가 입력되고</a:t>
            </a:r>
            <a:r>
              <a:rPr lang="en-US" altLang="ko-KR" sz="1400">
                <a:latin typeface="나눔스퀘어 Bold" panose="020B0600000101010101" pitchFamily="50" charset="-127"/>
                <a:ea typeface="나눔스퀘어 Bold" panose="020B0600000101010101" pitchFamily="50" charset="-127"/>
              </a:rPr>
              <a:t>,</a:t>
            </a:r>
          </a:p>
          <a:p>
            <a:r>
              <a:rPr lang="en-US" altLang="ko-KR" sz="1400">
                <a:latin typeface="나눔스퀘어 Bold" panose="020B0600000101010101" pitchFamily="50" charset="-127"/>
                <a:ea typeface="나눔스퀘어 Bold" panose="020B0600000101010101" pitchFamily="50" charset="-127"/>
              </a:rPr>
              <a:t>I</a:t>
            </a:r>
            <a:r>
              <a:rPr lang="ko-KR" altLang="en-US" sz="1400">
                <a:latin typeface="나눔스퀘어 Bold" panose="020B0600000101010101" pitchFamily="50" charset="-127"/>
                <a:ea typeface="나눔스퀘어 Bold" panose="020B0600000101010101" pitchFamily="50" charset="-127"/>
              </a:rPr>
              <a:t>와 </a:t>
            </a:r>
            <a:r>
              <a:rPr lang="en-US" altLang="ko-KR" sz="1400">
                <a:latin typeface="나눔스퀘어 Bold" panose="020B0600000101010101" pitchFamily="50" charset="-127"/>
                <a:ea typeface="나눔스퀘어 Bold" panose="020B0600000101010101" pitchFamily="50" charset="-127"/>
              </a:rPr>
              <a:t>pizza</a:t>
            </a:r>
            <a:r>
              <a:rPr lang="ko-KR" altLang="en-US" sz="1400">
                <a:latin typeface="나눔스퀘어 Bold" panose="020B0600000101010101" pitchFamily="50" charset="-127"/>
                <a:ea typeface="나눔스퀘어 Bold" panose="020B0600000101010101" pitchFamily="50" charset="-127"/>
              </a:rPr>
              <a:t>를 출력</a:t>
            </a:r>
            <a:r>
              <a:rPr lang="en-US" altLang="ko-KR" sz="1400">
                <a:latin typeface="나눔스퀘어 Bold" panose="020B0600000101010101" pitchFamily="50" charset="-127"/>
                <a:ea typeface="나눔스퀘어 Bold" panose="020B0600000101010101" pitchFamily="50" charset="-127"/>
              </a:rPr>
              <a:t>(</a:t>
            </a:r>
            <a:r>
              <a:rPr lang="ko-KR" altLang="en-US" sz="1400">
                <a:latin typeface="나눔스퀘어 Bold" panose="020B0600000101010101" pitchFamily="50" charset="-127"/>
                <a:ea typeface="나눔스퀘어 Bold" panose="020B0600000101010101" pitchFamily="50" charset="-127"/>
              </a:rPr>
              <a:t>정답</a:t>
            </a:r>
            <a:r>
              <a:rPr lang="en-US" altLang="ko-KR" sz="1400">
                <a:latin typeface="나눔스퀘어 Bold" panose="020B0600000101010101" pitchFamily="50" charset="-127"/>
                <a:ea typeface="나눔스퀘어 Bold" panose="020B0600000101010101" pitchFamily="50" charset="-127"/>
              </a:rPr>
              <a:t>)</a:t>
            </a:r>
            <a:r>
              <a:rPr lang="ko-KR" altLang="en-US" sz="1400">
                <a:latin typeface="나눔스퀘어 Bold" panose="020B0600000101010101" pitchFamily="50" charset="-127"/>
                <a:ea typeface="나눔스퀘어 Bold" panose="020B0600000101010101" pitchFamily="50" charset="-127"/>
              </a:rPr>
              <a:t>을 학습한다</a:t>
            </a:r>
            <a:r>
              <a:rPr lang="en-US" altLang="ko-KR" sz="1400">
                <a:latin typeface="나눔스퀘어 Bold" panose="020B0600000101010101" pitchFamily="50" charset="-127"/>
                <a:ea typeface="나눔스퀘어 Bold" panose="020B0600000101010101" pitchFamily="50" charset="-127"/>
              </a:rPr>
              <a:t>. </a:t>
            </a:r>
            <a:endParaRPr lang="ko-KR" altLang="en-US" sz="1400">
              <a:latin typeface="나눔스퀘어 Bold" panose="020B0600000101010101" pitchFamily="50" charset="-127"/>
              <a:ea typeface="나눔스퀘어 Bold" panose="020B0600000101010101" pitchFamily="50" charset="-127"/>
            </a:endParaRPr>
          </a:p>
        </p:txBody>
      </p:sp>
      <p:sp>
        <p:nvSpPr>
          <p:cNvPr id="75" name="TextBox 74">
            <a:extLst>
              <a:ext uri="{FF2B5EF4-FFF2-40B4-BE49-F238E27FC236}">
                <a16:creationId xmlns:a16="http://schemas.microsoft.com/office/drawing/2014/main" id="{F95DA102-D542-4635-8497-07F0E7808506}"/>
              </a:ext>
            </a:extLst>
          </p:cNvPr>
          <p:cNvSpPr txBox="1"/>
          <p:nvPr/>
        </p:nvSpPr>
        <p:spPr>
          <a:xfrm>
            <a:off x="1010312" y="4743272"/>
            <a:ext cx="1582725" cy="954107"/>
          </a:xfrm>
          <a:prstGeom prst="rect">
            <a:avLst/>
          </a:prstGeom>
          <a:noFill/>
        </p:spPr>
        <p:txBody>
          <a:bodyPr wrap="square" rtlCol="0">
            <a:spAutoFit/>
          </a:bodyPr>
          <a:lstStyle/>
          <a:p>
            <a:r>
              <a:rPr lang="en-US" altLang="ko-KR" sz="1400">
                <a:latin typeface="나눔스퀘어 Bold" panose="020B0600000101010101" pitchFamily="50" charset="-127"/>
                <a:ea typeface="나눔스퀘어 Bold" panose="020B0600000101010101" pitchFamily="50" charset="-127"/>
              </a:rPr>
              <a:t>CBoW </a:t>
            </a:r>
            <a:r>
              <a:rPr lang="ko-KR" altLang="en-US" sz="1400">
                <a:latin typeface="나눔스퀘어 Bold" panose="020B0600000101010101" pitchFamily="50" charset="-127"/>
                <a:ea typeface="나눔스퀘어 Bold" panose="020B0600000101010101" pitchFamily="50" charset="-127"/>
              </a:rPr>
              <a:t>학습과정은 </a:t>
            </a:r>
            <a:endParaRPr lang="en-US" altLang="ko-KR" sz="1400">
              <a:latin typeface="나눔스퀘어 Bold" panose="020B0600000101010101" pitchFamily="50" charset="-127"/>
              <a:ea typeface="나눔스퀘어 Bold" panose="020B0600000101010101" pitchFamily="50" charset="-127"/>
            </a:endParaRPr>
          </a:p>
          <a:p>
            <a:r>
              <a:rPr lang="ko-KR" altLang="en-US" sz="1400">
                <a:latin typeface="나눔스퀘어 Bold" panose="020B0600000101010101" pitchFamily="50" charset="-127"/>
                <a:ea typeface="나눔스퀘어 Bold" panose="020B0600000101010101" pitchFamily="50" charset="-127"/>
              </a:rPr>
              <a:t>역전파를 이용하여 손실함수를 </a:t>
            </a:r>
            <a:endParaRPr lang="en-US" altLang="ko-KR" sz="1400">
              <a:latin typeface="나눔스퀘어 Bold" panose="020B0600000101010101" pitchFamily="50" charset="-127"/>
              <a:ea typeface="나눔스퀘어 Bold" panose="020B0600000101010101" pitchFamily="50" charset="-127"/>
            </a:endParaRPr>
          </a:p>
          <a:p>
            <a:r>
              <a:rPr lang="ko-KR" altLang="en-US" sz="1400">
                <a:latin typeface="나눔스퀘어 Bold" panose="020B0600000101010101" pitchFamily="50" charset="-127"/>
                <a:ea typeface="나눔스퀘어 Bold" panose="020B0600000101010101" pitchFamily="50" charset="-127"/>
              </a:rPr>
              <a:t>최소화합니다</a:t>
            </a:r>
            <a:r>
              <a:rPr lang="en-US" altLang="ko-KR" sz="1400">
                <a:latin typeface="나눔스퀘어 Bold" panose="020B0600000101010101" pitchFamily="50" charset="-127"/>
                <a:ea typeface="나눔스퀘어 Bold" panose="020B0600000101010101" pitchFamily="50" charset="-127"/>
              </a:rPr>
              <a:t>. </a:t>
            </a:r>
            <a:endParaRPr lang="ko-KR" altLang="en-US" sz="1400">
              <a:latin typeface="나눔스퀘어 Bold" panose="020B0600000101010101" pitchFamily="50" charset="-127"/>
              <a:ea typeface="나눔스퀘어 Bold" panose="020B0600000101010101" pitchFamily="50" charset="-127"/>
            </a:endParaRPr>
          </a:p>
        </p:txBody>
      </p:sp>
      <p:cxnSp>
        <p:nvCxnSpPr>
          <p:cNvPr id="77" name="연결선: 구부러짐 76">
            <a:extLst>
              <a:ext uri="{FF2B5EF4-FFF2-40B4-BE49-F238E27FC236}">
                <a16:creationId xmlns:a16="http://schemas.microsoft.com/office/drawing/2014/main" id="{D2D199EC-3422-49DA-8B78-C76CA0DC91FD}"/>
              </a:ext>
            </a:extLst>
          </p:cNvPr>
          <p:cNvCxnSpPr>
            <a:cxnSpLocks/>
            <a:stCxn id="68" idx="2"/>
            <a:endCxn id="27" idx="0"/>
          </p:cNvCxnSpPr>
          <p:nvPr/>
        </p:nvCxnSpPr>
        <p:spPr>
          <a:xfrm rot="16200000" flipH="1">
            <a:off x="8099576" y="1693476"/>
            <a:ext cx="1290694" cy="1291458"/>
          </a:xfrm>
          <a:prstGeom prst="curvedConnector3">
            <a:avLst>
              <a:gd name="adj1" fmla="val 50000"/>
            </a:avLst>
          </a:prstGeom>
          <a:ln w="57150">
            <a:solidFill>
              <a:srgbClr val="FF66FF"/>
            </a:solidFill>
            <a:tailEnd type="triangle"/>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E53499AA-09FE-4175-B8A4-CECC9A08F76E}"/>
              </a:ext>
            </a:extLst>
          </p:cNvPr>
          <p:cNvGrpSpPr/>
          <p:nvPr/>
        </p:nvGrpSpPr>
        <p:grpSpPr>
          <a:xfrm>
            <a:off x="718832" y="1656587"/>
            <a:ext cx="2985782" cy="1247907"/>
            <a:chOff x="970383" y="1817619"/>
            <a:chExt cx="2985782" cy="1247907"/>
          </a:xfrm>
        </p:grpSpPr>
        <p:grpSp>
          <p:nvGrpSpPr>
            <p:cNvPr id="80" name="그룹 79">
              <a:extLst>
                <a:ext uri="{FF2B5EF4-FFF2-40B4-BE49-F238E27FC236}">
                  <a16:creationId xmlns:a16="http://schemas.microsoft.com/office/drawing/2014/main" id="{01E0F863-05FB-43FD-8810-118F0CAA8F75}"/>
                </a:ext>
              </a:extLst>
            </p:cNvPr>
            <p:cNvGrpSpPr/>
            <p:nvPr/>
          </p:nvGrpSpPr>
          <p:grpSpPr>
            <a:xfrm>
              <a:off x="970383" y="1817619"/>
              <a:ext cx="2985782" cy="369333"/>
              <a:chOff x="1231640" y="1986538"/>
              <a:chExt cx="2985782" cy="369333"/>
            </a:xfrm>
          </p:grpSpPr>
          <p:sp>
            <p:nvSpPr>
              <p:cNvPr id="90" name="TextBox 89">
                <a:extLst>
                  <a:ext uri="{FF2B5EF4-FFF2-40B4-BE49-F238E27FC236}">
                    <a16:creationId xmlns:a16="http://schemas.microsoft.com/office/drawing/2014/main" id="{AC800C85-CD62-4AD8-A0D6-E6C812D2388A}"/>
                  </a:ext>
                </a:extLst>
              </p:cNvPr>
              <p:cNvSpPr txBox="1"/>
              <p:nvPr/>
            </p:nvSpPr>
            <p:spPr>
              <a:xfrm>
                <a:off x="1231640" y="1986538"/>
                <a:ext cx="64953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king</a:t>
                </a:r>
                <a:endParaRPr lang="ko-KR" altLang="en-US">
                  <a:latin typeface="나눔스퀘어 Bold" panose="020B0600000101010101" pitchFamily="50" charset="-127"/>
                  <a:ea typeface="나눔스퀘어 Bold" panose="020B0600000101010101" pitchFamily="50" charset="-127"/>
                </a:endParaRPr>
              </a:p>
            </p:txBody>
          </p:sp>
          <p:sp>
            <p:nvSpPr>
              <p:cNvPr id="91" name="TextBox 90">
                <a:extLst>
                  <a:ext uri="{FF2B5EF4-FFF2-40B4-BE49-F238E27FC236}">
                    <a16:creationId xmlns:a16="http://schemas.microsoft.com/office/drawing/2014/main" id="{AE14E3C0-64D3-4107-A0E0-75621D6C2D67}"/>
                  </a:ext>
                </a:extLst>
              </p:cNvPr>
              <p:cNvSpPr txBox="1"/>
              <p:nvPr/>
            </p:nvSpPr>
            <p:spPr>
              <a:xfrm>
                <a:off x="2509903" y="1986539"/>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1,  0,  0,  0  ]</a:t>
                </a:r>
                <a:endParaRPr lang="ko-KR" altLang="en-US">
                  <a:latin typeface="나눔스퀘어 Bold" panose="020B0600000101010101" pitchFamily="50" charset="-127"/>
                  <a:ea typeface="나눔스퀘어 Bold" panose="020B0600000101010101" pitchFamily="50" charset="-127"/>
                </a:endParaRPr>
              </a:p>
            </p:txBody>
          </p:sp>
        </p:grpSp>
        <p:grpSp>
          <p:nvGrpSpPr>
            <p:cNvPr id="81" name="그룹 80">
              <a:extLst>
                <a:ext uri="{FF2B5EF4-FFF2-40B4-BE49-F238E27FC236}">
                  <a16:creationId xmlns:a16="http://schemas.microsoft.com/office/drawing/2014/main" id="{735D6603-4B8A-4C0A-B08C-EF286C58D3FC}"/>
                </a:ext>
              </a:extLst>
            </p:cNvPr>
            <p:cNvGrpSpPr/>
            <p:nvPr/>
          </p:nvGrpSpPr>
          <p:grpSpPr>
            <a:xfrm>
              <a:off x="981493" y="2115727"/>
              <a:ext cx="2974672" cy="369332"/>
              <a:chOff x="1242750" y="2753003"/>
              <a:chExt cx="2974672" cy="369332"/>
            </a:xfrm>
          </p:grpSpPr>
          <p:sp>
            <p:nvSpPr>
              <p:cNvPr id="88" name="TextBox 87">
                <a:extLst>
                  <a:ext uri="{FF2B5EF4-FFF2-40B4-BE49-F238E27FC236}">
                    <a16:creationId xmlns:a16="http://schemas.microsoft.com/office/drawing/2014/main" id="{59EA48E4-3F49-45E0-A92B-EC2B9A4DEB53}"/>
                  </a:ext>
                </a:extLst>
              </p:cNvPr>
              <p:cNvSpPr txBox="1"/>
              <p:nvPr/>
            </p:nvSpPr>
            <p:spPr>
              <a:xfrm>
                <a:off x="1242750" y="2753003"/>
                <a:ext cx="628698"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love</a:t>
                </a:r>
                <a:endParaRPr lang="ko-KR" altLang="en-US">
                  <a:latin typeface="나눔스퀘어 Bold" panose="020B0600000101010101" pitchFamily="50" charset="-127"/>
                  <a:ea typeface="나눔스퀘어 Bold" panose="020B0600000101010101" pitchFamily="50" charset="-127"/>
                </a:endParaRPr>
              </a:p>
            </p:txBody>
          </p:sp>
          <p:sp>
            <p:nvSpPr>
              <p:cNvPr id="89" name="TextBox 88">
                <a:extLst>
                  <a:ext uri="{FF2B5EF4-FFF2-40B4-BE49-F238E27FC236}">
                    <a16:creationId xmlns:a16="http://schemas.microsoft.com/office/drawing/2014/main" id="{C505F4EA-2805-43AB-BEAF-E52B43FD39E2}"/>
                  </a:ext>
                </a:extLst>
              </p:cNvPr>
              <p:cNvSpPr txBox="1"/>
              <p:nvPr/>
            </p:nvSpPr>
            <p:spPr>
              <a:xfrm>
                <a:off x="2509903" y="2753003"/>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0,  1,  0,  0  ]</a:t>
                </a:r>
                <a:endParaRPr lang="ko-KR" altLang="en-US">
                  <a:latin typeface="나눔스퀘어 Bold" panose="020B0600000101010101" pitchFamily="50" charset="-127"/>
                  <a:ea typeface="나눔스퀘어 Bold" panose="020B0600000101010101" pitchFamily="50" charset="-127"/>
                </a:endParaRPr>
              </a:p>
            </p:txBody>
          </p:sp>
        </p:grpSp>
        <p:grpSp>
          <p:nvGrpSpPr>
            <p:cNvPr id="82" name="그룹 81">
              <a:extLst>
                <a:ext uri="{FF2B5EF4-FFF2-40B4-BE49-F238E27FC236}">
                  <a16:creationId xmlns:a16="http://schemas.microsoft.com/office/drawing/2014/main" id="{B96F33BF-39DF-4F89-8422-B23C6215A87E}"/>
                </a:ext>
              </a:extLst>
            </p:cNvPr>
            <p:cNvGrpSpPr/>
            <p:nvPr/>
          </p:nvGrpSpPr>
          <p:grpSpPr>
            <a:xfrm>
              <a:off x="981493" y="2398087"/>
              <a:ext cx="2974672" cy="369332"/>
              <a:chOff x="1242750" y="3511971"/>
              <a:chExt cx="2974672" cy="369332"/>
            </a:xfrm>
          </p:grpSpPr>
          <p:sp>
            <p:nvSpPr>
              <p:cNvPr id="86" name="TextBox 85">
                <a:extLst>
                  <a:ext uri="{FF2B5EF4-FFF2-40B4-BE49-F238E27FC236}">
                    <a16:creationId xmlns:a16="http://schemas.microsoft.com/office/drawing/2014/main" id="{6582E5D5-FBCD-4773-8A12-41CFB531B583}"/>
                  </a:ext>
                </a:extLst>
              </p:cNvPr>
              <p:cNvSpPr txBox="1"/>
              <p:nvPr/>
            </p:nvSpPr>
            <p:spPr>
              <a:xfrm>
                <a:off x="1242750" y="3511971"/>
                <a:ext cx="774571"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apple</a:t>
                </a:r>
                <a:endParaRPr lang="ko-KR" altLang="en-US">
                  <a:latin typeface="나눔스퀘어 Bold" panose="020B0600000101010101" pitchFamily="50" charset="-127"/>
                  <a:ea typeface="나눔스퀘어 Bold" panose="020B0600000101010101" pitchFamily="50" charset="-127"/>
                </a:endParaRPr>
              </a:p>
            </p:txBody>
          </p:sp>
          <p:sp>
            <p:nvSpPr>
              <p:cNvPr id="87" name="TextBox 86">
                <a:extLst>
                  <a:ext uri="{FF2B5EF4-FFF2-40B4-BE49-F238E27FC236}">
                    <a16:creationId xmlns:a16="http://schemas.microsoft.com/office/drawing/2014/main" id="{68B892B3-0567-4007-9C80-4A91BF8D3430}"/>
                  </a:ext>
                </a:extLst>
              </p:cNvPr>
              <p:cNvSpPr txBox="1"/>
              <p:nvPr/>
            </p:nvSpPr>
            <p:spPr>
              <a:xfrm>
                <a:off x="2509903" y="3511971"/>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0,  0,  1,  0  ]</a:t>
                </a:r>
                <a:endParaRPr lang="ko-KR" altLang="en-US">
                  <a:latin typeface="나눔스퀘어 Bold" panose="020B0600000101010101" pitchFamily="50" charset="-127"/>
                  <a:ea typeface="나눔스퀘어 Bold" panose="020B0600000101010101" pitchFamily="50" charset="-127"/>
                </a:endParaRPr>
              </a:p>
            </p:txBody>
          </p:sp>
        </p:grpSp>
        <p:grpSp>
          <p:nvGrpSpPr>
            <p:cNvPr id="83" name="그룹 82">
              <a:extLst>
                <a:ext uri="{FF2B5EF4-FFF2-40B4-BE49-F238E27FC236}">
                  <a16:creationId xmlns:a16="http://schemas.microsoft.com/office/drawing/2014/main" id="{2D251473-A17C-4F3F-ADE9-E12FD114916C}"/>
                </a:ext>
              </a:extLst>
            </p:cNvPr>
            <p:cNvGrpSpPr/>
            <p:nvPr/>
          </p:nvGrpSpPr>
          <p:grpSpPr>
            <a:xfrm>
              <a:off x="981493" y="2696194"/>
              <a:ext cx="2974672" cy="369332"/>
              <a:chOff x="1242750" y="4270939"/>
              <a:chExt cx="2974672" cy="369332"/>
            </a:xfrm>
          </p:grpSpPr>
          <p:sp>
            <p:nvSpPr>
              <p:cNvPr id="84" name="TextBox 83">
                <a:extLst>
                  <a:ext uri="{FF2B5EF4-FFF2-40B4-BE49-F238E27FC236}">
                    <a16:creationId xmlns:a16="http://schemas.microsoft.com/office/drawing/2014/main" id="{8BFBFF74-90AE-4CA5-92E3-1EC8B8C5FEDD}"/>
                  </a:ext>
                </a:extLst>
              </p:cNvPr>
              <p:cNvSpPr txBox="1"/>
              <p:nvPr/>
            </p:nvSpPr>
            <p:spPr>
              <a:xfrm>
                <a:off x="1242750" y="4270939"/>
                <a:ext cx="857927"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queen</a:t>
                </a:r>
                <a:endParaRPr lang="ko-KR" altLang="en-US">
                  <a:latin typeface="나눔스퀘어 Bold" panose="020B0600000101010101" pitchFamily="50" charset="-127"/>
                  <a:ea typeface="나눔스퀘어 Bold" panose="020B0600000101010101" pitchFamily="50" charset="-127"/>
                </a:endParaRPr>
              </a:p>
            </p:txBody>
          </p:sp>
          <p:sp>
            <p:nvSpPr>
              <p:cNvPr id="85" name="TextBox 84">
                <a:extLst>
                  <a:ext uri="{FF2B5EF4-FFF2-40B4-BE49-F238E27FC236}">
                    <a16:creationId xmlns:a16="http://schemas.microsoft.com/office/drawing/2014/main" id="{7AF2E47B-C1F9-4976-984E-EC2525BFA763}"/>
                  </a:ext>
                </a:extLst>
              </p:cNvPr>
              <p:cNvSpPr txBox="1"/>
              <p:nvPr/>
            </p:nvSpPr>
            <p:spPr>
              <a:xfrm>
                <a:off x="2509903" y="4270939"/>
                <a:ext cx="1707519" cy="369332"/>
              </a:xfrm>
              <a:prstGeom prst="rect">
                <a:avLst/>
              </a:prstGeom>
              <a:noFill/>
            </p:spPr>
            <p:txBody>
              <a:bodyPr wrap="none" rtlCol="0">
                <a:spAutoFit/>
              </a:bodyPr>
              <a:lstStyle/>
              <a:p>
                <a:r>
                  <a:rPr lang="en-US" altLang="ko-KR">
                    <a:latin typeface="나눔스퀘어 Bold" panose="020B0600000101010101" pitchFamily="50" charset="-127"/>
                    <a:ea typeface="나눔스퀘어 Bold" panose="020B0600000101010101" pitchFamily="50" charset="-127"/>
                  </a:rPr>
                  <a:t>[  0,  0,  0,  1  ]</a:t>
                </a:r>
                <a:endParaRPr lang="ko-KR" altLang="en-US">
                  <a:latin typeface="나눔스퀘어 Bold" panose="020B0600000101010101" pitchFamily="50" charset="-127"/>
                  <a:ea typeface="나눔스퀘어 Bold" panose="020B0600000101010101" pitchFamily="50" charset="-127"/>
                </a:endParaRPr>
              </a:p>
            </p:txBody>
          </p:sp>
        </p:grpSp>
      </p:grpSp>
    </p:spTree>
    <p:extLst>
      <p:ext uri="{BB962C8B-B14F-4D97-AF65-F5344CB8AC3E}">
        <p14:creationId xmlns:p14="http://schemas.microsoft.com/office/powerpoint/2010/main" val="3442500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0CFD6C-9E7C-4BE2-916B-27ABBDF980D6}"/>
              </a:ext>
            </a:extLst>
          </p:cNvPr>
          <p:cNvSpPr>
            <a:spLocks noGrp="1"/>
          </p:cNvSpPr>
          <p:nvPr>
            <p:ph type="sldNum" sz="quarter" idx="12"/>
          </p:nvPr>
        </p:nvSpPr>
        <p:spPr/>
        <p:txBody>
          <a:bodyPr/>
          <a:lstStyle/>
          <a:p>
            <a:fld id="{634DECA5-6CD8-44AF-ACED-5DC73A540B1E}" type="slidenum">
              <a:rPr lang="ko-KR" altLang="en-US" smtClean="0"/>
              <a:pPr/>
              <a:t>31</a:t>
            </a:fld>
            <a:endParaRPr lang="ko-KR" altLang="en-US"/>
          </a:p>
        </p:txBody>
      </p:sp>
      <p:sp>
        <p:nvSpPr>
          <p:cNvPr id="3" name="내용 개체 틀 2">
            <a:extLst>
              <a:ext uri="{FF2B5EF4-FFF2-40B4-BE49-F238E27FC236}">
                <a16:creationId xmlns:a16="http://schemas.microsoft.com/office/drawing/2014/main" id="{AED7B4DA-6B2E-433C-A56C-F32E5B1689CA}"/>
              </a:ext>
            </a:extLst>
          </p:cNvPr>
          <p:cNvSpPr>
            <a:spLocks noGrp="1"/>
          </p:cNvSpPr>
          <p:nvPr>
            <p:ph idx="4294967295"/>
          </p:nvPr>
        </p:nvSpPr>
        <p:spPr>
          <a:xfrm>
            <a:off x="389614" y="844331"/>
            <a:ext cx="11545294" cy="5301738"/>
          </a:xfrm>
        </p:spPr>
        <p:txBody>
          <a:bodyPr/>
          <a:lstStyle/>
          <a:p>
            <a:r>
              <a:rPr lang="en-US" altLang="ko-KR" dirty="0"/>
              <a:t>Word2Vec </a:t>
            </a:r>
            <a:r>
              <a:rPr lang="ko-KR" altLang="en-US" dirty="0"/>
              <a:t>모델은 각 단어의 </a:t>
            </a:r>
            <a:r>
              <a:rPr lang="ko-KR" altLang="en-US" dirty="0" err="1"/>
              <a:t>임베딩</a:t>
            </a:r>
            <a:r>
              <a:rPr lang="ko-KR" altLang="en-US" dirty="0"/>
              <a:t> 벡터는 해당 단어의 의미와 문맥 </a:t>
            </a:r>
            <a:r>
              <a:rPr lang="en-US" altLang="ko-KR" dirty="0"/>
              <a:t>context</a:t>
            </a:r>
            <a:r>
              <a:rPr lang="ko-KR" altLang="en-US" dirty="0"/>
              <a:t>를 반영한다</a:t>
            </a:r>
            <a:r>
              <a:rPr lang="en-US" altLang="ko-KR" dirty="0"/>
              <a:t>.</a:t>
            </a:r>
          </a:p>
          <a:p>
            <a:pPr lvl="1"/>
            <a:r>
              <a:rPr lang="en-US" altLang="ko-KR" dirty="0" err="1"/>
              <a:t>Cbow</a:t>
            </a:r>
            <a:r>
              <a:rPr lang="ko-KR" altLang="en-US" dirty="0"/>
              <a:t>와 </a:t>
            </a:r>
            <a:r>
              <a:rPr lang="en-US" altLang="ko-KR" dirty="0"/>
              <a:t>Skip-Gram </a:t>
            </a:r>
            <a:r>
              <a:rPr lang="ko-KR" altLang="en-US" dirty="0"/>
              <a:t>학습 방법을 이용한다</a:t>
            </a:r>
            <a:r>
              <a:rPr lang="en-US" altLang="ko-KR" dirty="0"/>
              <a:t>. </a:t>
            </a:r>
            <a:endParaRPr lang="ko-KR" altLang="en-US" dirty="0"/>
          </a:p>
        </p:txBody>
      </p:sp>
      <p:sp>
        <p:nvSpPr>
          <p:cNvPr id="4" name="제목 3">
            <a:extLst>
              <a:ext uri="{FF2B5EF4-FFF2-40B4-BE49-F238E27FC236}">
                <a16:creationId xmlns:a16="http://schemas.microsoft.com/office/drawing/2014/main" id="{58BBE367-AC91-495B-ACB9-6B54C711A61B}"/>
              </a:ext>
            </a:extLst>
          </p:cNvPr>
          <p:cNvSpPr>
            <a:spLocks noGrp="1"/>
          </p:cNvSpPr>
          <p:nvPr>
            <p:ph type="title"/>
          </p:nvPr>
        </p:nvSpPr>
        <p:spPr/>
        <p:txBody>
          <a:bodyPr/>
          <a:lstStyle/>
          <a:p>
            <a:r>
              <a:rPr lang="en-US" altLang="ko-KR"/>
              <a:t>Word2Vec</a:t>
            </a:r>
            <a:r>
              <a:rPr lang="ko-KR" altLang="en-US"/>
              <a:t>을 이용한 워드임베딩</a:t>
            </a:r>
          </a:p>
        </p:txBody>
      </p:sp>
      <p:pic>
        <p:nvPicPr>
          <p:cNvPr id="5" name="그림 4">
            <a:extLst>
              <a:ext uri="{FF2B5EF4-FFF2-40B4-BE49-F238E27FC236}">
                <a16:creationId xmlns:a16="http://schemas.microsoft.com/office/drawing/2014/main" id="{1E741B39-9AB3-4CBE-9B01-3C79C807AD2C}"/>
              </a:ext>
            </a:extLst>
          </p:cNvPr>
          <p:cNvPicPr>
            <a:picLocks noChangeAspect="1"/>
          </p:cNvPicPr>
          <p:nvPr/>
        </p:nvPicPr>
        <p:blipFill>
          <a:blip r:embed="rId2"/>
          <a:stretch>
            <a:fillRect/>
          </a:stretch>
        </p:blipFill>
        <p:spPr>
          <a:xfrm>
            <a:off x="2896791" y="2510583"/>
            <a:ext cx="5937176" cy="2272358"/>
          </a:xfrm>
          <a:prstGeom prst="rect">
            <a:avLst/>
          </a:prstGeom>
        </p:spPr>
      </p:pic>
    </p:spTree>
    <p:extLst>
      <p:ext uri="{BB962C8B-B14F-4D97-AF65-F5344CB8AC3E}">
        <p14:creationId xmlns:p14="http://schemas.microsoft.com/office/powerpoint/2010/main" val="251782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b="1"/>
              <a:t>Word Embedding</a:t>
            </a:r>
            <a:r>
              <a:rPr lang="ko-KR" altLang="en-US" b="1"/>
              <a:t>의 한계</a:t>
            </a:r>
          </a:p>
        </p:txBody>
      </p:sp>
      <p:sp>
        <p:nvSpPr>
          <p:cNvPr id="5" name="내용 개체 틀 4"/>
          <p:cNvSpPr>
            <a:spLocks noGrp="1"/>
          </p:cNvSpPr>
          <p:nvPr>
            <p:ph idx="1"/>
          </p:nvPr>
        </p:nvSpPr>
        <p:spPr/>
        <p:txBody>
          <a:bodyPr>
            <a:normAutofit/>
          </a:bodyPr>
          <a:lstStyle/>
          <a:p>
            <a:r>
              <a:rPr lang="ko-KR" altLang="en-US" sz="2000" dirty="0" err="1"/>
              <a:t>동형어</a:t>
            </a:r>
            <a:r>
              <a:rPr lang="en-US" altLang="ko-KR" sz="2000" dirty="0"/>
              <a:t>, </a:t>
            </a:r>
            <a:r>
              <a:rPr lang="ko-KR" altLang="en-US" sz="2000" dirty="0"/>
              <a:t>다의어에 대해서는 제대로 훈련되지 않음</a:t>
            </a:r>
            <a:r>
              <a:rPr lang="en-US" altLang="ko-KR" sz="2000" dirty="0"/>
              <a:t>.</a:t>
            </a:r>
          </a:p>
          <a:p>
            <a:r>
              <a:rPr lang="ko-KR" altLang="en-US" sz="2000" dirty="0"/>
              <a:t>단순히 주변 단어만을 고려하므로 문맥을 고려한 의미를 담고있지는 않음</a:t>
            </a:r>
            <a:r>
              <a:rPr lang="en-US" altLang="ko-KR" sz="2000" dirty="0"/>
              <a:t>.</a:t>
            </a:r>
          </a:p>
        </p:txBody>
      </p:sp>
      <p:pic>
        <p:nvPicPr>
          <p:cNvPr id="4" name="그림 3"/>
          <p:cNvPicPr>
            <a:picLocks noChangeAspect="1"/>
          </p:cNvPicPr>
          <p:nvPr/>
        </p:nvPicPr>
        <p:blipFill>
          <a:blip r:embed="rId2"/>
          <a:stretch>
            <a:fillRect/>
          </a:stretch>
        </p:blipFill>
        <p:spPr>
          <a:xfrm>
            <a:off x="295276" y="2678465"/>
            <a:ext cx="4879362" cy="2378957"/>
          </a:xfrm>
          <a:prstGeom prst="rect">
            <a:avLst/>
          </a:prstGeom>
        </p:spPr>
      </p:pic>
      <p:pic>
        <p:nvPicPr>
          <p:cNvPr id="6" name="그림 5"/>
          <p:cNvPicPr>
            <a:picLocks noChangeAspect="1"/>
          </p:cNvPicPr>
          <p:nvPr/>
        </p:nvPicPr>
        <p:blipFill>
          <a:blip r:embed="rId3"/>
          <a:stretch>
            <a:fillRect/>
          </a:stretch>
        </p:blipFill>
        <p:spPr>
          <a:xfrm>
            <a:off x="6210300" y="2458518"/>
            <a:ext cx="4420130" cy="2598904"/>
          </a:xfrm>
          <a:prstGeom prst="rect">
            <a:avLst/>
          </a:prstGeom>
        </p:spPr>
      </p:pic>
      <p:sp>
        <p:nvSpPr>
          <p:cNvPr id="7" name="TextBox 6"/>
          <p:cNvSpPr txBox="1"/>
          <p:nvPr/>
        </p:nvSpPr>
        <p:spPr>
          <a:xfrm>
            <a:off x="3495864" y="5284165"/>
            <a:ext cx="5428871" cy="830997"/>
          </a:xfrm>
          <a:prstGeom prst="rect">
            <a:avLst/>
          </a:prstGeom>
          <a:noFill/>
        </p:spPr>
        <p:txBody>
          <a:bodyPr wrap="square" rtlCol="0">
            <a:spAutoFit/>
          </a:bodyPr>
          <a:lstStyle/>
          <a:p>
            <a:r>
              <a:rPr lang="en-US" altLang="ko-KR" sz="2400" b="1">
                <a:solidFill>
                  <a:srgbClr val="C00000"/>
                </a:solidFill>
                <a:latin typeface="Spoqa Han Sans Neo Medium" pitchFamily="2" charset="-127"/>
                <a:ea typeface="Spoqa Han Sans Neo Medium" pitchFamily="2" charset="-127"/>
              </a:rPr>
              <a:t>Contextual Embedding</a:t>
            </a:r>
            <a:r>
              <a:rPr lang="ko-KR" altLang="en-US" sz="2400" b="1">
                <a:solidFill>
                  <a:srgbClr val="C00000"/>
                </a:solidFill>
                <a:latin typeface="Spoqa Han Sans Neo Medium" pitchFamily="2" charset="-127"/>
                <a:ea typeface="Spoqa Han Sans Neo Medium" pitchFamily="2" charset="-127"/>
              </a:rPr>
              <a:t>의 등장</a:t>
            </a:r>
            <a:r>
              <a:rPr lang="en-US" altLang="ko-KR" sz="2400" b="1">
                <a:solidFill>
                  <a:srgbClr val="C00000"/>
                </a:solidFill>
                <a:latin typeface="Spoqa Han Sans Neo Medium" pitchFamily="2" charset="-127"/>
                <a:ea typeface="Spoqa Han Sans Neo Medium" pitchFamily="2" charset="-127"/>
              </a:rPr>
              <a:t>.</a:t>
            </a:r>
          </a:p>
          <a:p>
            <a:r>
              <a:rPr lang="en-US" altLang="ko-KR" sz="2400" b="1">
                <a:solidFill>
                  <a:srgbClr val="C00000"/>
                </a:solidFill>
                <a:latin typeface="Spoqa Han Sans Neo Medium" pitchFamily="2" charset="-127"/>
                <a:ea typeface="Spoqa Han Sans Neo Medium" pitchFamily="2" charset="-127"/>
              </a:rPr>
              <a:t>Ex) </a:t>
            </a:r>
            <a:r>
              <a:rPr lang="en-US" altLang="ko-KR" sz="2400" b="1" err="1">
                <a:solidFill>
                  <a:srgbClr val="C00000"/>
                </a:solidFill>
                <a:latin typeface="Spoqa Han Sans Neo Medium" pitchFamily="2" charset="-127"/>
                <a:ea typeface="Spoqa Han Sans Neo Medium" pitchFamily="2" charset="-127"/>
              </a:rPr>
              <a:t>ELMo</a:t>
            </a:r>
            <a:r>
              <a:rPr lang="en-US" altLang="ko-KR" sz="2400" b="1">
                <a:solidFill>
                  <a:srgbClr val="C00000"/>
                </a:solidFill>
                <a:latin typeface="Spoqa Han Sans Neo Medium" pitchFamily="2" charset="-127"/>
                <a:ea typeface="Spoqa Han Sans Neo Medium" pitchFamily="2" charset="-127"/>
              </a:rPr>
              <a:t>, Context2Vec, BERT </a:t>
            </a:r>
            <a:r>
              <a:rPr lang="ko-KR" altLang="en-US" sz="2400" b="1">
                <a:solidFill>
                  <a:srgbClr val="C00000"/>
                </a:solidFill>
                <a:latin typeface="Spoqa Han Sans Neo Medium" pitchFamily="2" charset="-127"/>
                <a:ea typeface="Spoqa Han Sans Neo Medium" pitchFamily="2" charset="-127"/>
              </a:rPr>
              <a:t>등</a:t>
            </a:r>
            <a:r>
              <a:rPr lang="en-US" altLang="ko-KR" sz="2400" b="1">
                <a:solidFill>
                  <a:srgbClr val="C00000"/>
                </a:solidFill>
                <a:latin typeface="Spoqa Han Sans Neo Medium" pitchFamily="2" charset="-127"/>
                <a:ea typeface="Spoqa Han Sans Neo Medium" pitchFamily="2" charset="-127"/>
              </a:rPr>
              <a:t>..</a:t>
            </a:r>
            <a:endParaRPr lang="ko-KR" altLang="en-US" sz="2400" b="1">
              <a:solidFill>
                <a:srgbClr val="C00000"/>
              </a:solidFill>
              <a:latin typeface="Spoqa Han Sans Neo Medium" pitchFamily="2" charset="-127"/>
              <a:ea typeface="Spoqa Han Sans Neo Medium" pitchFamily="2" charset="-127"/>
            </a:endParaRPr>
          </a:p>
        </p:txBody>
      </p:sp>
    </p:spTree>
    <p:extLst>
      <p:ext uri="{BB962C8B-B14F-4D97-AF65-F5344CB8AC3E}">
        <p14:creationId xmlns:p14="http://schemas.microsoft.com/office/powerpoint/2010/main" val="44674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839488A2-7BAA-47EC-ADBB-22C17214101E}"/>
              </a:ext>
            </a:extLst>
          </p:cNvPr>
          <p:cNvSpPr>
            <a:spLocks noGrp="1"/>
          </p:cNvSpPr>
          <p:nvPr>
            <p:ph type="title"/>
          </p:nvPr>
        </p:nvSpPr>
        <p:spPr/>
        <p:txBody>
          <a:bodyPr>
            <a:normAutofit/>
          </a:bodyPr>
          <a:lstStyle/>
          <a:p>
            <a:br>
              <a:rPr lang="en-US" altLang="ko-KR" dirty="0"/>
            </a:br>
            <a:br>
              <a:rPr lang="en-US" altLang="ko-KR" dirty="0"/>
            </a:br>
            <a:r>
              <a:rPr lang="ko-KR" altLang="en-US" dirty="0"/>
              <a:t>네이버 영화 리뷰 데이터 전처리하기</a:t>
            </a:r>
          </a:p>
        </p:txBody>
      </p:sp>
      <p:sp>
        <p:nvSpPr>
          <p:cNvPr id="2" name="슬라이드 번호 개체 틀 1">
            <a:extLst>
              <a:ext uri="{FF2B5EF4-FFF2-40B4-BE49-F238E27FC236}">
                <a16:creationId xmlns:a16="http://schemas.microsoft.com/office/drawing/2014/main" id="{B888CA1C-3D15-470A-8A7C-10E15D7CDB96}"/>
              </a:ext>
            </a:extLst>
          </p:cNvPr>
          <p:cNvSpPr>
            <a:spLocks noGrp="1"/>
          </p:cNvSpPr>
          <p:nvPr>
            <p:ph type="sldNum" sz="quarter" idx="4"/>
          </p:nvPr>
        </p:nvSpPr>
        <p:spPr/>
        <p:txBody>
          <a:bodyPr/>
          <a:lstStyle/>
          <a:p>
            <a:fld id="{634DECA5-6CD8-44AF-ACED-5DC73A540B1E}" type="slidenum">
              <a:rPr lang="ko-KR" altLang="en-US" smtClean="0"/>
              <a:pPr/>
              <a:t>33</a:t>
            </a:fld>
            <a:endParaRPr lang="ko-KR" altLang="en-US"/>
          </a:p>
        </p:txBody>
      </p:sp>
    </p:spTree>
    <p:extLst>
      <p:ext uri="{BB962C8B-B14F-4D97-AF65-F5344CB8AC3E}">
        <p14:creationId xmlns:p14="http://schemas.microsoft.com/office/powerpoint/2010/main" val="1052968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F365C07-626D-4227-8540-4B7A6EFE304B}"/>
              </a:ext>
            </a:extLst>
          </p:cNvPr>
          <p:cNvSpPr>
            <a:spLocks noGrp="1"/>
          </p:cNvSpPr>
          <p:nvPr>
            <p:ph type="sldNum" sz="quarter" idx="12"/>
          </p:nvPr>
        </p:nvSpPr>
        <p:spPr/>
        <p:txBody>
          <a:bodyPr/>
          <a:lstStyle/>
          <a:p>
            <a:fld id="{634DECA5-6CD8-44AF-ACED-5DC73A540B1E}" type="slidenum">
              <a:rPr lang="ko-KR" altLang="en-US" smtClean="0"/>
              <a:pPr/>
              <a:t>34</a:t>
            </a:fld>
            <a:endParaRPr lang="ko-KR" altLang="en-US"/>
          </a:p>
        </p:txBody>
      </p:sp>
      <p:sp>
        <p:nvSpPr>
          <p:cNvPr id="6" name="제목 5">
            <a:extLst>
              <a:ext uri="{FF2B5EF4-FFF2-40B4-BE49-F238E27FC236}">
                <a16:creationId xmlns:a16="http://schemas.microsoft.com/office/drawing/2014/main" id="{345EB922-2913-4D45-BF13-38E8346BD3D1}"/>
              </a:ext>
            </a:extLst>
          </p:cNvPr>
          <p:cNvSpPr>
            <a:spLocks noGrp="1"/>
          </p:cNvSpPr>
          <p:nvPr>
            <p:ph type="title"/>
          </p:nvPr>
        </p:nvSpPr>
        <p:spPr/>
        <p:txBody>
          <a:bodyPr>
            <a:normAutofit/>
          </a:bodyPr>
          <a:lstStyle/>
          <a:p>
            <a:r>
              <a:rPr lang="ko-KR" altLang="en-US" b="0"/>
              <a:t>네이버 영화 리뷰 데이터 읽어오기 </a:t>
            </a:r>
            <a:r>
              <a:rPr lang="en-US" altLang="ko-KR" b="0"/>
              <a:t>(¼)</a:t>
            </a:r>
            <a:r>
              <a:rPr lang="ko-KR" altLang="en-US" b="0"/>
              <a:t> </a:t>
            </a:r>
            <a:endParaRPr lang="ko-KR" altLang="en-US"/>
          </a:p>
        </p:txBody>
      </p:sp>
      <p:pic>
        <p:nvPicPr>
          <p:cNvPr id="3" name="그림 2">
            <a:extLst>
              <a:ext uri="{FF2B5EF4-FFF2-40B4-BE49-F238E27FC236}">
                <a16:creationId xmlns:a16="http://schemas.microsoft.com/office/drawing/2014/main" id="{E688B621-3C6C-4886-9B1B-09A2DA5662A7}"/>
              </a:ext>
            </a:extLst>
          </p:cNvPr>
          <p:cNvPicPr>
            <a:picLocks noChangeAspect="1"/>
          </p:cNvPicPr>
          <p:nvPr/>
        </p:nvPicPr>
        <p:blipFill>
          <a:blip r:embed="rId2"/>
          <a:stretch>
            <a:fillRect/>
          </a:stretch>
        </p:blipFill>
        <p:spPr>
          <a:xfrm>
            <a:off x="506140" y="804862"/>
            <a:ext cx="9839325" cy="1971675"/>
          </a:xfrm>
          <a:prstGeom prst="rect">
            <a:avLst/>
          </a:prstGeom>
        </p:spPr>
      </p:pic>
      <p:pic>
        <p:nvPicPr>
          <p:cNvPr id="4" name="그림 3">
            <a:extLst>
              <a:ext uri="{FF2B5EF4-FFF2-40B4-BE49-F238E27FC236}">
                <a16:creationId xmlns:a16="http://schemas.microsoft.com/office/drawing/2014/main" id="{127F4F63-7F23-439E-89E8-B6CB6D3DB30F}"/>
              </a:ext>
            </a:extLst>
          </p:cNvPr>
          <p:cNvPicPr>
            <a:picLocks noChangeAspect="1"/>
          </p:cNvPicPr>
          <p:nvPr/>
        </p:nvPicPr>
        <p:blipFill>
          <a:blip r:embed="rId3"/>
          <a:stretch>
            <a:fillRect/>
          </a:stretch>
        </p:blipFill>
        <p:spPr>
          <a:xfrm>
            <a:off x="506140" y="2824163"/>
            <a:ext cx="6934200" cy="3228975"/>
          </a:xfrm>
          <a:prstGeom prst="rect">
            <a:avLst/>
          </a:prstGeom>
        </p:spPr>
      </p:pic>
      <p:pic>
        <p:nvPicPr>
          <p:cNvPr id="5" name="그림 4">
            <a:extLst>
              <a:ext uri="{FF2B5EF4-FFF2-40B4-BE49-F238E27FC236}">
                <a16:creationId xmlns:a16="http://schemas.microsoft.com/office/drawing/2014/main" id="{71D82AC6-4FB9-44DE-A0C4-7A249166A671}"/>
              </a:ext>
            </a:extLst>
          </p:cNvPr>
          <p:cNvPicPr>
            <a:picLocks noChangeAspect="1"/>
          </p:cNvPicPr>
          <p:nvPr/>
        </p:nvPicPr>
        <p:blipFill rotWithShape="1">
          <a:blip r:embed="rId4"/>
          <a:srcRect l="4662"/>
          <a:stretch/>
        </p:blipFill>
        <p:spPr>
          <a:xfrm>
            <a:off x="7839074" y="3081340"/>
            <a:ext cx="3922985" cy="2247900"/>
          </a:xfrm>
          <a:prstGeom prst="rect">
            <a:avLst/>
          </a:prstGeom>
        </p:spPr>
      </p:pic>
      <p:cxnSp>
        <p:nvCxnSpPr>
          <p:cNvPr id="9" name="연결선: 꺾임 8">
            <a:extLst>
              <a:ext uri="{FF2B5EF4-FFF2-40B4-BE49-F238E27FC236}">
                <a16:creationId xmlns:a16="http://schemas.microsoft.com/office/drawing/2014/main" id="{E66920FF-F9E6-4323-B623-E5CD64DAE238}"/>
              </a:ext>
            </a:extLst>
          </p:cNvPr>
          <p:cNvCxnSpPr>
            <a:cxnSpLocks/>
            <a:stCxn id="4" idx="3"/>
            <a:endCxn id="5" idx="0"/>
          </p:cNvCxnSpPr>
          <p:nvPr/>
        </p:nvCxnSpPr>
        <p:spPr>
          <a:xfrm flipV="1">
            <a:off x="7440340" y="3081340"/>
            <a:ext cx="2360227" cy="1357311"/>
          </a:xfrm>
          <a:prstGeom prst="bentConnector4">
            <a:avLst>
              <a:gd name="adj1" fmla="val 8447"/>
              <a:gd name="adj2" fmla="val 13579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635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8F365C07-626D-4227-8540-4B7A6EFE304B}"/>
              </a:ext>
            </a:extLst>
          </p:cNvPr>
          <p:cNvSpPr>
            <a:spLocks noGrp="1"/>
          </p:cNvSpPr>
          <p:nvPr>
            <p:ph type="sldNum" sz="quarter" idx="12"/>
          </p:nvPr>
        </p:nvSpPr>
        <p:spPr/>
        <p:txBody>
          <a:bodyPr/>
          <a:lstStyle/>
          <a:p>
            <a:fld id="{634DECA5-6CD8-44AF-ACED-5DC73A540B1E}" type="slidenum">
              <a:rPr lang="ko-KR" altLang="en-US" smtClean="0"/>
              <a:pPr/>
              <a:t>35</a:t>
            </a:fld>
            <a:endParaRPr lang="ko-KR" altLang="en-US"/>
          </a:p>
        </p:txBody>
      </p:sp>
      <p:sp>
        <p:nvSpPr>
          <p:cNvPr id="6" name="제목 5">
            <a:extLst>
              <a:ext uri="{FF2B5EF4-FFF2-40B4-BE49-F238E27FC236}">
                <a16:creationId xmlns:a16="http://schemas.microsoft.com/office/drawing/2014/main" id="{345EB922-2913-4D45-BF13-38E8346BD3D1}"/>
              </a:ext>
            </a:extLst>
          </p:cNvPr>
          <p:cNvSpPr>
            <a:spLocks noGrp="1"/>
          </p:cNvSpPr>
          <p:nvPr>
            <p:ph type="title"/>
          </p:nvPr>
        </p:nvSpPr>
        <p:spPr/>
        <p:txBody>
          <a:bodyPr>
            <a:normAutofit/>
          </a:bodyPr>
          <a:lstStyle/>
          <a:p>
            <a:r>
              <a:rPr lang="ko-KR" altLang="en-US" b="0"/>
              <a:t>네이버 영화 리뷰 텍스트 전처리 </a:t>
            </a:r>
            <a:r>
              <a:rPr lang="en-US" altLang="ko-KR" b="0"/>
              <a:t>(2/4)</a:t>
            </a:r>
            <a:endParaRPr lang="ko-KR" altLang="en-US"/>
          </a:p>
        </p:txBody>
      </p:sp>
      <p:pic>
        <p:nvPicPr>
          <p:cNvPr id="3" name="그림 2">
            <a:extLst>
              <a:ext uri="{FF2B5EF4-FFF2-40B4-BE49-F238E27FC236}">
                <a16:creationId xmlns:a16="http://schemas.microsoft.com/office/drawing/2014/main" id="{0FC9A841-E9BD-41F0-8329-3A357FAC0D2A}"/>
              </a:ext>
            </a:extLst>
          </p:cNvPr>
          <p:cNvPicPr>
            <a:picLocks noChangeAspect="1"/>
          </p:cNvPicPr>
          <p:nvPr/>
        </p:nvPicPr>
        <p:blipFill rotWithShape="1">
          <a:blip r:embed="rId2"/>
          <a:srcRect b="7246"/>
          <a:stretch/>
        </p:blipFill>
        <p:spPr>
          <a:xfrm>
            <a:off x="449870" y="871185"/>
            <a:ext cx="11292260" cy="3477328"/>
          </a:xfrm>
          <a:prstGeom prst="rect">
            <a:avLst/>
          </a:prstGeom>
        </p:spPr>
      </p:pic>
      <p:pic>
        <p:nvPicPr>
          <p:cNvPr id="4" name="그림 3">
            <a:extLst>
              <a:ext uri="{FF2B5EF4-FFF2-40B4-BE49-F238E27FC236}">
                <a16:creationId xmlns:a16="http://schemas.microsoft.com/office/drawing/2014/main" id="{49559D21-1DA4-4689-ACEA-3A5030EC51E6}"/>
              </a:ext>
            </a:extLst>
          </p:cNvPr>
          <p:cNvPicPr>
            <a:picLocks noChangeAspect="1"/>
          </p:cNvPicPr>
          <p:nvPr/>
        </p:nvPicPr>
        <p:blipFill>
          <a:blip r:embed="rId3"/>
          <a:stretch>
            <a:fillRect/>
          </a:stretch>
        </p:blipFill>
        <p:spPr>
          <a:xfrm>
            <a:off x="449870" y="4679386"/>
            <a:ext cx="2476500" cy="704850"/>
          </a:xfrm>
          <a:prstGeom prst="rect">
            <a:avLst/>
          </a:prstGeom>
        </p:spPr>
      </p:pic>
      <p:pic>
        <p:nvPicPr>
          <p:cNvPr id="5" name="그림 4">
            <a:extLst>
              <a:ext uri="{FF2B5EF4-FFF2-40B4-BE49-F238E27FC236}">
                <a16:creationId xmlns:a16="http://schemas.microsoft.com/office/drawing/2014/main" id="{6516D257-1675-4408-906F-FEB595AE4EF9}"/>
              </a:ext>
            </a:extLst>
          </p:cNvPr>
          <p:cNvPicPr>
            <a:picLocks noChangeAspect="1"/>
          </p:cNvPicPr>
          <p:nvPr/>
        </p:nvPicPr>
        <p:blipFill>
          <a:blip r:embed="rId4"/>
          <a:stretch>
            <a:fillRect/>
          </a:stretch>
        </p:blipFill>
        <p:spPr>
          <a:xfrm>
            <a:off x="4060778" y="4536511"/>
            <a:ext cx="7038975" cy="1695450"/>
          </a:xfrm>
          <a:prstGeom prst="rect">
            <a:avLst/>
          </a:prstGeom>
        </p:spPr>
      </p:pic>
      <p:cxnSp>
        <p:nvCxnSpPr>
          <p:cNvPr id="13" name="연결선: 꺾임 12">
            <a:extLst>
              <a:ext uri="{FF2B5EF4-FFF2-40B4-BE49-F238E27FC236}">
                <a16:creationId xmlns:a16="http://schemas.microsoft.com/office/drawing/2014/main" id="{706D8CD8-6D15-471C-B01C-384D66295EA7}"/>
              </a:ext>
            </a:extLst>
          </p:cNvPr>
          <p:cNvCxnSpPr>
            <a:cxnSpLocks/>
            <a:stCxn id="4" idx="3"/>
            <a:endCxn id="5" idx="1"/>
          </p:cNvCxnSpPr>
          <p:nvPr/>
        </p:nvCxnSpPr>
        <p:spPr>
          <a:xfrm>
            <a:off x="2926370" y="5031811"/>
            <a:ext cx="1134408" cy="352425"/>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87226383-F5C2-46CF-9F41-7EEEC3718A3E}"/>
              </a:ext>
            </a:extLst>
          </p:cNvPr>
          <p:cNvPicPr>
            <a:picLocks noChangeAspect="1"/>
          </p:cNvPicPr>
          <p:nvPr/>
        </p:nvPicPr>
        <p:blipFill>
          <a:blip r:embed="rId5"/>
          <a:stretch>
            <a:fillRect/>
          </a:stretch>
        </p:blipFill>
        <p:spPr>
          <a:xfrm>
            <a:off x="449870" y="5527111"/>
            <a:ext cx="2324100" cy="704850"/>
          </a:xfrm>
          <a:prstGeom prst="rect">
            <a:avLst/>
          </a:prstGeom>
        </p:spPr>
      </p:pic>
    </p:spTree>
    <p:extLst>
      <p:ext uri="{BB962C8B-B14F-4D97-AF65-F5344CB8AC3E}">
        <p14:creationId xmlns:p14="http://schemas.microsoft.com/office/powerpoint/2010/main" val="3607522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7CA895FB-A0CB-4699-94BE-108F229D7ACC}"/>
              </a:ext>
            </a:extLst>
          </p:cNvPr>
          <p:cNvSpPr>
            <a:spLocks noGrp="1"/>
          </p:cNvSpPr>
          <p:nvPr>
            <p:ph type="sldNum" sz="quarter" idx="12"/>
          </p:nvPr>
        </p:nvSpPr>
        <p:spPr/>
        <p:txBody>
          <a:bodyPr/>
          <a:lstStyle/>
          <a:p>
            <a:fld id="{634DECA5-6CD8-44AF-ACED-5DC73A540B1E}" type="slidenum">
              <a:rPr lang="ko-KR" altLang="en-US" smtClean="0"/>
              <a:pPr/>
              <a:t>36</a:t>
            </a:fld>
            <a:endParaRPr lang="ko-KR" altLang="en-US"/>
          </a:p>
        </p:txBody>
      </p:sp>
      <p:sp>
        <p:nvSpPr>
          <p:cNvPr id="3" name="제목 2">
            <a:extLst>
              <a:ext uri="{FF2B5EF4-FFF2-40B4-BE49-F238E27FC236}">
                <a16:creationId xmlns:a16="http://schemas.microsoft.com/office/drawing/2014/main" id="{04763D3C-A6D0-4AA1-BFA2-8445B5D34DE8}"/>
              </a:ext>
            </a:extLst>
          </p:cNvPr>
          <p:cNvSpPr>
            <a:spLocks noGrp="1"/>
          </p:cNvSpPr>
          <p:nvPr>
            <p:ph type="title"/>
          </p:nvPr>
        </p:nvSpPr>
        <p:spPr/>
        <p:txBody>
          <a:bodyPr/>
          <a:lstStyle/>
          <a:p>
            <a:r>
              <a:rPr lang="ko-KR" altLang="en-US" b="0"/>
              <a:t>네이버 뉴스 텍스트 분포 그려보자</a:t>
            </a:r>
            <a:r>
              <a:rPr lang="en-US" altLang="ko-KR" b="0"/>
              <a:t>. (¾)</a:t>
            </a:r>
            <a:r>
              <a:rPr lang="ko-KR" altLang="en-US" b="0"/>
              <a:t> </a:t>
            </a:r>
            <a:endParaRPr lang="ko-KR" altLang="en-US"/>
          </a:p>
        </p:txBody>
      </p:sp>
      <p:pic>
        <p:nvPicPr>
          <p:cNvPr id="4" name="그림 3">
            <a:extLst>
              <a:ext uri="{FF2B5EF4-FFF2-40B4-BE49-F238E27FC236}">
                <a16:creationId xmlns:a16="http://schemas.microsoft.com/office/drawing/2014/main" id="{60120637-8271-4B4D-BE33-2B0DEA25300F}"/>
              </a:ext>
            </a:extLst>
          </p:cNvPr>
          <p:cNvPicPr>
            <a:picLocks noChangeAspect="1"/>
          </p:cNvPicPr>
          <p:nvPr/>
        </p:nvPicPr>
        <p:blipFill rotWithShape="1">
          <a:blip r:embed="rId2"/>
          <a:srcRect r="55778" b="54000"/>
          <a:stretch/>
        </p:blipFill>
        <p:spPr>
          <a:xfrm>
            <a:off x="6096000" y="883652"/>
            <a:ext cx="2624138" cy="328613"/>
          </a:xfrm>
          <a:prstGeom prst="rect">
            <a:avLst/>
          </a:prstGeom>
        </p:spPr>
      </p:pic>
      <p:sp>
        <p:nvSpPr>
          <p:cNvPr id="5" name="직사각형 4">
            <a:extLst>
              <a:ext uri="{FF2B5EF4-FFF2-40B4-BE49-F238E27FC236}">
                <a16:creationId xmlns:a16="http://schemas.microsoft.com/office/drawing/2014/main" id="{5ECF16D2-5A9B-45B8-A381-770CBC3B203E}"/>
              </a:ext>
            </a:extLst>
          </p:cNvPr>
          <p:cNvSpPr/>
          <p:nvPr/>
        </p:nvSpPr>
        <p:spPr>
          <a:xfrm>
            <a:off x="5977534" y="1444540"/>
            <a:ext cx="5823941" cy="1446550"/>
          </a:xfrm>
          <a:prstGeom prst="rect">
            <a:avLst/>
          </a:prstGeom>
        </p:spPr>
        <p:txBody>
          <a:bodyPr wrap="square">
            <a:spAutoFit/>
          </a:bodyPr>
          <a:lstStyle/>
          <a:p>
            <a:r>
              <a:rPr lang="en-US" altLang="ko-KR" sz="1100">
                <a:solidFill>
                  <a:srgbClr val="1F1F1F"/>
                </a:solidFill>
                <a:latin typeface="나눔스퀘어" panose="020B0600000101010101" pitchFamily="50" charset="-127"/>
                <a:ea typeface="나눔스퀘어" panose="020B0600000101010101" pitchFamily="50" charset="-127"/>
              </a:rPr>
              <a:t>[['</a:t>
            </a:r>
            <a:r>
              <a:rPr lang="ko-KR" altLang="en-US" sz="1100">
                <a:solidFill>
                  <a:srgbClr val="1F1F1F"/>
                </a:solidFill>
                <a:latin typeface="나눔스퀘어" panose="020B0600000101010101" pitchFamily="50" charset="-127"/>
                <a:ea typeface="나눔스퀘어" panose="020B0600000101010101" pitchFamily="50" charset="-127"/>
              </a:rPr>
              <a:t>디자인</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을</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배우다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학생</a:t>
            </a:r>
            <a:r>
              <a:rPr lang="en-US" altLang="ko-KR" sz="1100">
                <a:solidFill>
                  <a:srgbClr val="1F1F1F"/>
                </a:solidFill>
                <a:latin typeface="나눔스퀘어" panose="020B0600000101010101" pitchFamily="50" charset="-127"/>
                <a:ea typeface="나눔스퀘어" panose="020B0600000101010101" pitchFamily="50" charset="-127"/>
              </a:rPr>
              <a:t>', ',', '</a:t>
            </a:r>
            <a:r>
              <a:rPr lang="ko-KR" altLang="en-US" sz="1100">
                <a:solidFill>
                  <a:srgbClr val="1F1F1F"/>
                </a:solidFill>
                <a:latin typeface="나눔스퀘어" panose="020B0600000101010101" pitchFamily="50" charset="-127"/>
                <a:ea typeface="나눔스퀘어" panose="020B0600000101010101" pitchFamily="50" charset="-127"/>
              </a:rPr>
              <a:t>외국</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디자이너</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그</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전통</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을</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발전</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문화</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산업</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부럽다</a:t>
            </a:r>
            <a:r>
              <a:rPr lang="en-US" altLang="ko-KR" sz="1100">
                <a:solidFill>
                  <a:srgbClr val="1F1F1F"/>
                </a:solidFill>
                <a:latin typeface="나눔스퀘어" panose="020B0600000101010101" pitchFamily="50" charset="-127"/>
                <a:ea typeface="나눔스퀘어" panose="020B0600000101010101" pitchFamily="50" charset="-127"/>
              </a:rPr>
              <a:t>', '.', '</a:t>
            </a:r>
            <a:r>
              <a:rPr lang="ko-KR" altLang="en-US" sz="1100">
                <a:solidFill>
                  <a:srgbClr val="1F1F1F"/>
                </a:solidFill>
                <a:latin typeface="나눔스퀘어" panose="020B0600000101010101" pitchFamily="50" charset="-127"/>
                <a:ea typeface="나눔스퀘어" panose="020B0600000101010101" pitchFamily="50" charset="-127"/>
              </a:rPr>
              <a:t>우리나라</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에서도</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어렵다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시절</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끝</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까지</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열정</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을</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노라노</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전통</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있다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사람</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이루다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나가다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있다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감사하다</a:t>
            </a:r>
            <a:r>
              <a:rPr lang="en-US" altLang="ko-KR" sz="1100">
                <a:solidFill>
                  <a:srgbClr val="1F1F1F"/>
                </a:solidFill>
                <a:latin typeface="나눔스퀘어" panose="020B0600000101010101" pitchFamily="50" charset="-127"/>
                <a:ea typeface="나눔스퀘어" panose="020B0600000101010101" pitchFamily="50" charset="-127"/>
              </a:rPr>
              <a:t>', '.’], </a:t>
            </a:r>
          </a:p>
          <a:p>
            <a:r>
              <a:rPr lang="en-US" altLang="ko-KR" sz="1100">
                <a:solidFill>
                  <a:srgbClr val="1F1F1F"/>
                </a:solidFill>
                <a:latin typeface="나눔스퀘어" panose="020B0600000101010101" pitchFamily="50" charset="-127"/>
                <a:ea typeface="나눔스퀘어" panose="020B0600000101010101" pitchFamily="50" charset="-127"/>
              </a:rPr>
              <a:t>['</a:t>
            </a:r>
            <a:r>
              <a:rPr lang="ko-KR" altLang="en-US" sz="1100">
                <a:solidFill>
                  <a:srgbClr val="1F1F1F"/>
                </a:solidFill>
                <a:latin typeface="나눔스퀘어" panose="020B0600000101010101" pitchFamily="50" charset="-127"/>
                <a:ea typeface="나눔스퀘어" panose="020B0600000101010101" pitchFamily="50" charset="-127"/>
              </a:rPr>
              <a:t>폴리스스토리</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시리즈</a:t>
            </a:r>
            <a:r>
              <a:rPr lang="en-US" altLang="ko-KR" sz="1100">
                <a:solidFill>
                  <a:srgbClr val="1F1F1F"/>
                </a:solidFill>
                <a:latin typeface="나눔스퀘어" panose="020B0600000101010101" pitchFamily="50" charset="-127"/>
                <a:ea typeface="나눔스퀘어" panose="020B0600000101010101" pitchFamily="50" charset="-127"/>
              </a:rPr>
              <a:t>', '1', '</a:t>
            </a:r>
            <a:r>
              <a:rPr lang="ko-KR" altLang="en-US" sz="1100">
                <a:solidFill>
                  <a:srgbClr val="1F1F1F"/>
                </a:solidFill>
                <a:latin typeface="나눔스퀘어" panose="020B0600000101010101" pitchFamily="50" charset="-127"/>
                <a:ea typeface="나눔스퀘어" panose="020B0600000101010101" pitchFamily="50" charset="-127"/>
              </a:rPr>
              <a:t>부터</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뉴</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까지</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버리다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하나</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없다</a:t>
            </a:r>
            <a:r>
              <a:rPr lang="en-US" altLang="ko-KR" sz="1100">
                <a:solidFill>
                  <a:srgbClr val="1F1F1F"/>
                </a:solidFill>
                <a:latin typeface="나눔스퀘어" panose="020B0600000101010101" pitchFamily="50" charset="-127"/>
                <a:ea typeface="나눔스퀘어" panose="020B0600000101010101" pitchFamily="50" charset="-127"/>
              </a:rPr>
              <a:t>', '..', '</a:t>
            </a:r>
            <a:r>
              <a:rPr lang="ko-KR" altLang="en-US" sz="1100">
                <a:solidFill>
                  <a:srgbClr val="1F1F1F"/>
                </a:solidFill>
                <a:latin typeface="나눔스퀘어" panose="020B0600000101010101" pitchFamily="50" charset="-127"/>
                <a:ea typeface="나눔스퀘어" panose="020B0600000101010101" pitchFamily="50" charset="-127"/>
              </a:rPr>
              <a:t>최고</a:t>
            </a:r>
            <a:r>
              <a:rPr lang="en-US" altLang="ko-KR" sz="1100">
                <a:solidFill>
                  <a:srgbClr val="1F1F1F"/>
                </a:solidFill>
                <a:latin typeface="나눔스퀘어" panose="020B0600000101010101" pitchFamily="50" charset="-127"/>
                <a:ea typeface="나눔스퀘어" panose="020B0600000101010101" pitchFamily="50" charset="-127"/>
              </a:rPr>
              <a:t>', '.’],</a:t>
            </a:r>
          </a:p>
          <a:p>
            <a:r>
              <a:rPr lang="en-US" altLang="ko-KR" sz="1100">
                <a:solidFill>
                  <a:srgbClr val="1F1F1F"/>
                </a:solidFill>
                <a:latin typeface="나눔스퀘어" panose="020B0600000101010101" pitchFamily="50" charset="-127"/>
                <a:ea typeface="나눔스퀘어" panose="020B0600000101010101" pitchFamily="50" charset="-127"/>
              </a:rPr>
              <a:t>['</a:t>
            </a:r>
            <a:r>
              <a:rPr lang="ko-KR" altLang="en-US" sz="1100">
                <a:solidFill>
                  <a:srgbClr val="1F1F1F"/>
                </a:solidFill>
                <a:latin typeface="나눔스퀘어" panose="020B0600000101010101" pitchFamily="50" charset="-127"/>
                <a:ea typeface="나눔스퀘어" panose="020B0600000101010101" pitchFamily="50" charset="-127"/>
              </a:rPr>
              <a:t>오다</a:t>
            </a:r>
            <a:r>
              <a:rPr lang="en-US" altLang="ko-KR" sz="1100">
                <a:solidFill>
                  <a:srgbClr val="1F1F1F"/>
                </a:solidFill>
                <a:latin typeface="나눔스퀘어" panose="020B0600000101010101" pitchFamily="50" charset="-127"/>
                <a:ea typeface="나눔스퀘어" panose="020B0600000101010101" pitchFamily="50" charset="-127"/>
              </a:rPr>
              <a:t>', '..', '</a:t>
            </a:r>
            <a:r>
              <a:rPr lang="ko-KR" altLang="en-US" sz="1100">
                <a:solidFill>
                  <a:srgbClr val="1F1F1F"/>
                </a:solidFill>
                <a:latin typeface="나눔스퀘어" panose="020B0600000101010101" pitchFamily="50" charset="-127"/>
                <a:ea typeface="나눔스퀘어" panose="020B0600000101010101" pitchFamily="50" charset="-127"/>
              </a:rPr>
              <a:t>연기</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개</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쩔다</a:t>
            </a:r>
            <a:r>
              <a:rPr lang="en-US" altLang="ko-KR" sz="1100">
                <a:solidFill>
                  <a:srgbClr val="1F1F1F"/>
                </a:solidFill>
                <a:latin typeface="나눔스퀘어" panose="020B0600000101010101" pitchFamily="50" charset="-127"/>
                <a:ea typeface="나눔스퀘어" panose="020B0600000101010101" pitchFamily="50" charset="-127"/>
              </a:rPr>
              <a:t>', '..', '</a:t>
            </a:r>
            <a:r>
              <a:rPr lang="ko-KR" altLang="en-US" sz="1100">
                <a:solidFill>
                  <a:srgbClr val="1F1F1F"/>
                </a:solidFill>
                <a:latin typeface="나눔스퀘어" panose="020B0600000101010101" pitchFamily="50" charset="-127"/>
                <a:ea typeface="나눔스퀘어" panose="020B0600000101010101" pitchFamily="50" charset="-127"/>
              </a:rPr>
              <a:t>지루하다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생각</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몰입</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보다</a:t>
            </a:r>
            <a:r>
              <a:rPr lang="en-US" altLang="ko-KR" sz="1100">
                <a:solidFill>
                  <a:srgbClr val="1F1F1F"/>
                </a:solidFill>
                <a:latin typeface="나눔스퀘어" panose="020B0600000101010101" pitchFamily="50" charset="-127"/>
                <a:ea typeface="나눔스퀘어" panose="020B0600000101010101" pitchFamily="50" charset="-127"/>
              </a:rPr>
              <a:t>', '..', '</a:t>
            </a:r>
            <a:r>
              <a:rPr lang="ko-KR" altLang="en-US" sz="1100">
                <a:solidFill>
                  <a:srgbClr val="1F1F1F"/>
                </a:solidFill>
                <a:latin typeface="나눔스퀘어" panose="020B0600000101010101" pitchFamily="50" charset="-127"/>
                <a:ea typeface="나눔스퀘어" panose="020B0600000101010101" pitchFamily="50" charset="-127"/>
              </a:rPr>
              <a:t>이렇다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영화</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지</a:t>
            </a:r>
            <a:r>
              <a:rPr lang="en-US" altLang="ko-KR" sz="1100">
                <a:solidFill>
                  <a:srgbClr val="1F1F1F"/>
                </a:solidFill>
                <a:latin typeface="나눔스퀘어" panose="020B0600000101010101" pitchFamily="50" charset="-127"/>
                <a:ea typeface="나눔스퀘어" panose="020B0600000101010101" pitchFamily="50" charset="-127"/>
              </a:rPr>
              <a:t>’], </a:t>
            </a:r>
          </a:p>
          <a:p>
            <a:r>
              <a:rPr lang="en-US" altLang="ko-KR" sz="1100">
                <a:solidFill>
                  <a:srgbClr val="1F1F1F"/>
                </a:solidFill>
                <a:latin typeface="나눔스퀘어" panose="020B0600000101010101" pitchFamily="50" charset="-127"/>
                <a:ea typeface="나눔스퀘어" panose="020B0600000101010101" pitchFamily="50" charset="-127"/>
              </a:rPr>
              <a:t>['</a:t>
            </a:r>
            <a:r>
              <a:rPr lang="ko-KR" altLang="en-US" sz="1100">
                <a:solidFill>
                  <a:srgbClr val="1F1F1F"/>
                </a:solidFill>
                <a:latin typeface="나눔스퀘어" panose="020B0600000101010101" pitchFamily="50" charset="-127"/>
                <a:ea typeface="나눔스퀘어" panose="020B0600000101010101" pitchFamily="50" charset="-127"/>
              </a:rPr>
              <a:t>사랑</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을</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해보다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사람</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라면</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처음</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부터</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끝</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까지</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웃다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있다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영화</a:t>
            </a:r>
            <a:r>
              <a:rPr lang="en-US" altLang="ko-KR" sz="1100">
                <a:solidFill>
                  <a:srgbClr val="1F1F1F"/>
                </a:solidFill>
                <a:latin typeface="나눔스퀘어" panose="020B0600000101010101" pitchFamily="50" charset="-127"/>
                <a:ea typeface="나눔스퀘어" panose="020B0600000101010101" pitchFamily="50" charset="-127"/>
              </a:rPr>
              <a:t>’],</a:t>
            </a:r>
          </a:p>
          <a:p>
            <a:r>
              <a:rPr lang="en-US" altLang="ko-KR" sz="1100">
                <a:solidFill>
                  <a:srgbClr val="1F1F1F"/>
                </a:solidFill>
                <a:latin typeface="나눔스퀘어" panose="020B0600000101010101" pitchFamily="50" charset="-127"/>
                <a:ea typeface="나눔스퀘어" panose="020B0600000101010101" pitchFamily="50" charset="-127"/>
              </a:rPr>
              <a:t>['</a:t>
            </a:r>
            <a:r>
              <a:rPr lang="ko-KR" altLang="en-US" sz="1100">
                <a:solidFill>
                  <a:srgbClr val="1F1F1F"/>
                </a:solidFill>
                <a:latin typeface="나눔스퀘어" panose="020B0600000101010101" pitchFamily="50" charset="-127"/>
                <a:ea typeface="나눔스퀘어" panose="020B0600000101010101" pitchFamily="50" charset="-127"/>
              </a:rPr>
              <a:t>나이</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영화</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감동</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적</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이다</a:t>
            </a:r>
            <a:r>
              <a:rPr lang="en-US" altLang="ko-KR" sz="1100">
                <a:solidFill>
                  <a:srgbClr val="1F1F1F"/>
                </a:solidFill>
                <a:latin typeface="나눔스퀘어" panose="020B0600000101010101" pitchFamily="50" charset="-127"/>
                <a:ea typeface="나눔스퀘어" panose="020B0600000101010101" pitchFamily="50" charset="-127"/>
              </a:rPr>
              <a:t>', '..', '</a:t>
            </a:r>
            <a:r>
              <a:rPr lang="ko-KR" altLang="en-US" sz="1100">
                <a:solidFill>
                  <a:srgbClr val="1F1F1F"/>
                </a:solidFill>
                <a:latin typeface="나눔스퀘어" panose="020B0600000101010101" pitchFamily="50" charset="-127"/>
                <a:ea typeface="나눔스퀘어" panose="020B0600000101010101" pitchFamily="50" charset="-127"/>
              </a:rPr>
              <a:t>하지만</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다시</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보다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사하나</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하</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나</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감정</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을</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완벽하다</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이해</a:t>
            </a:r>
            <a:r>
              <a:rPr lang="en-US" altLang="ko-KR" sz="1100">
                <a:solidFill>
                  <a:srgbClr val="1F1F1F"/>
                </a:solidFill>
                <a:latin typeface="나눔스퀘어" panose="020B0600000101010101" pitchFamily="50" charset="-127"/>
                <a:ea typeface="나눔스퀘어" panose="020B0600000101010101" pitchFamily="50" charset="-127"/>
              </a:rPr>
              <a:t>', '</a:t>
            </a:r>
            <a:r>
              <a:rPr lang="ko-KR" altLang="en-US" sz="1100">
                <a:solidFill>
                  <a:srgbClr val="1F1F1F"/>
                </a:solidFill>
                <a:latin typeface="나눔스퀘어" panose="020B0600000101010101" pitchFamily="50" charset="-127"/>
                <a:ea typeface="나눔스퀘어" panose="020B0600000101010101" pitchFamily="50" charset="-127"/>
              </a:rPr>
              <a:t>같다</a:t>
            </a:r>
            <a:r>
              <a:rPr lang="en-US" altLang="ko-KR" sz="1100">
                <a:solidFill>
                  <a:srgbClr val="1F1F1F"/>
                </a:solidFill>
                <a:latin typeface="나눔스퀘어" panose="020B0600000101010101" pitchFamily="50" charset="-127"/>
                <a:ea typeface="나눔스퀘어" panose="020B0600000101010101" pitchFamily="50" charset="-127"/>
              </a:rPr>
              <a:t>', '...']</a:t>
            </a:r>
            <a:endParaRPr lang="ko-KR" altLang="en-US" sz="1100">
              <a:latin typeface="나눔스퀘어" panose="020B0600000101010101" pitchFamily="50" charset="-127"/>
              <a:ea typeface="나눔스퀘어" panose="020B0600000101010101" pitchFamily="50" charset="-127"/>
            </a:endParaRPr>
          </a:p>
        </p:txBody>
      </p:sp>
      <p:pic>
        <p:nvPicPr>
          <p:cNvPr id="6" name="그림 5">
            <a:extLst>
              <a:ext uri="{FF2B5EF4-FFF2-40B4-BE49-F238E27FC236}">
                <a16:creationId xmlns:a16="http://schemas.microsoft.com/office/drawing/2014/main" id="{941516D1-2B8D-4A4D-BA13-0046C8150F69}"/>
              </a:ext>
            </a:extLst>
          </p:cNvPr>
          <p:cNvPicPr>
            <a:picLocks noChangeAspect="1"/>
          </p:cNvPicPr>
          <p:nvPr/>
        </p:nvPicPr>
        <p:blipFill>
          <a:blip r:embed="rId3"/>
          <a:stretch>
            <a:fillRect/>
          </a:stretch>
        </p:blipFill>
        <p:spPr>
          <a:xfrm>
            <a:off x="5739110" y="3123365"/>
            <a:ext cx="6300787" cy="1355101"/>
          </a:xfrm>
          <a:prstGeom prst="rect">
            <a:avLst/>
          </a:prstGeom>
        </p:spPr>
      </p:pic>
      <p:pic>
        <p:nvPicPr>
          <p:cNvPr id="7" name="그림 6">
            <a:extLst>
              <a:ext uri="{FF2B5EF4-FFF2-40B4-BE49-F238E27FC236}">
                <a16:creationId xmlns:a16="http://schemas.microsoft.com/office/drawing/2014/main" id="{1DC6B3A2-ECD0-4B7F-83B1-F4AB5085A655}"/>
              </a:ext>
            </a:extLst>
          </p:cNvPr>
          <p:cNvPicPr>
            <a:picLocks noChangeAspect="1"/>
          </p:cNvPicPr>
          <p:nvPr/>
        </p:nvPicPr>
        <p:blipFill>
          <a:blip r:embed="rId4"/>
          <a:stretch>
            <a:fillRect/>
          </a:stretch>
        </p:blipFill>
        <p:spPr>
          <a:xfrm>
            <a:off x="595312" y="921544"/>
            <a:ext cx="3257550" cy="819150"/>
          </a:xfrm>
          <a:prstGeom prst="rect">
            <a:avLst/>
          </a:prstGeom>
        </p:spPr>
      </p:pic>
      <p:pic>
        <p:nvPicPr>
          <p:cNvPr id="9" name="그림 8">
            <a:extLst>
              <a:ext uri="{FF2B5EF4-FFF2-40B4-BE49-F238E27FC236}">
                <a16:creationId xmlns:a16="http://schemas.microsoft.com/office/drawing/2014/main" id="{640E0D7C-04E7-47CF-8AC1-550C7580AAAA}"/>
              </a:ext>
            </a:extLst>
          </p:cNvPr>
          <p:cNvPicPr>
            <a:picLocks noChangeAspect="1"/>
          </p:cNvPicPr>
          <p:nvPr/>
        </p:nvPicPr>
        <p:blipFill>
          <a:blip r:embed="rId5"/>
          <a:stretch>
            <a:fillRect/>
          </a:stretch>
        </p:blipFill>
        <p:spPr>
          <a:xfrm>
            <a:off x="595312" y="1969295"/>
            <a:ext cx="4995863" cy="4011703"/>
          </a:xfrm>
          <a:prstGeom prst="rect">
            <a:avLst/>
          </a:prstGeom>
        </p:spPr>
      </p:pic>
    </p:spTree>
    <p:extLst>
      <p:ext uri="{BB962C8B-B14F-4D97-AF65-F5344CB8AC3E}">
        <p14:creationId xmlns:p14="http://schemas.microsoft.com/office/powerpoint/2010/main" val="1291237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C5CB571A-C360-4CB4-9CE2-5619B4D9B31A}"/>
              </a:ext>
            </a:extLst>
          </p:cNvPr>
          <p:cNvSpPr>
            <a:spLocks noGrp="1"/>
          </p:cNvSpPr>
          <p:nvPr>
            <p:ph type="sldNum" sz="quarter" idx="12"/>
          </p:nvPr>
        </p:nvSpPr>
        <p:spPr/>
        <p:txBody>
          <a:bodyPr/>
          <a:lstStyle/>
          <a:p>
            <a:fld id="{634DECA5-6CD8-44AF-ACED-5DC73A540B1E}" type="slidenum">
              <a:rPr lang="ko-KR" altLang="en-US" smtClean="0"/>
              <a:pPr/>
              <a:t>37</a:t>
            </a:fld>
            <a:endParaRPr lang="ko-KR" altLang="en-US"/>
          </a:p>
        </p:txBody>
      </p:sp>
      <p:sp>
        <p:nvSpPr>
          <p:cNvPr id="3" name="제목 2">
            <a:extLst>
              <a:ext uri="{FF2B5EF4-FFF2-40B4-BE49-F238E27FC236}">
                <a16:creationId xmlns:a16="http://schemas.microsoft.com/office/drawing/2014/main" id="{362CAA5E-0A97-4B21-B35D-8D40F9CBE319}"/>
              </a:ext>
            </a:extLst>
          </p:cNvPr>
          <p:cNvSpPr>
            <a:spLocks noGrp="1"/>
          </p:cNvSpPr>
          <p:nvPr>
            <p:ph type="title"/>
          </p:nvPr>
        </p:nvSpPr>
        <p:spPr/>
        <p:txBody>
          <a:bodyPr/>
          <a:lstStyle/>
          <a:p>
            <a:r>
              <a:rPr lang="ko-KR" altLang="en-US"/>
              <a:t>텍스트를 워드투벡터로 임베딩으로 표현하기 </a:t>
            </a:r>
            <a:r>
              <a:rPr lang="en-US" altLang="ko-KR" b="0"/>
              <a:t>(4/4)</a:t>
            </a:r>
            <a:r>
              <a:rPr lang="ko-KR" altLang="en-US"/>
              <a:t> </a:t>
            </a:r>
          </a:p>
        </p:txBody>
      </p:sp>
      <p:pic>
        <p:nvPicPr>
          <p:cNvPr id="4" name="그림 3">
            <a:extLst>
              <a:ext uri="{FF2B5EF4-FFF2-40B4-BE49-F238E27FC236}">
                <a16:creationId xmlns:a16="http://schemas.microsoft.com/office/drawing/2014/main" id="{9B86CF68-9312-43F9-A9EE-1A28D85B7128}"/>
              </a:ext>
            </a:extLst>
          </p:cNvPr>
          <p:cNvPicPr>
            <a:picLocks noChangeAspect="1"/>
          </p:cNvPicPr>
          <p:nvPr/>
        </p:nvPicPr>
        <p:blipFill rotWithShape="1">
          <a:blip r:embed="rId2"/>
          <a:srcRect b="25301"/>
          <a:stretch/>
        </p:blipFill>
        <p:spPr>
          <a:xfrm>
            <a:off x="600075" y="809625"/>
            <a:ext cx="8210550" cy="2390666"/>
          </a:xfrm>
          <a:prstGeom prst="rect">
            <a:avLst/>
          </a:prstGeom>
        </p:spPr>
      </p:pic>
      <p:pic>
        <p:nvPicPr>
          <p:cNvPr id="5" name="그림 4">
            <a:extLst>
              <a:ext uri="{FF2B5EF4-FFF2-40B4-BE49-F238E27FC236}">
                <a16:creationId xmlns:a16="http://schemas.microsoft.com/office/drawing/2014/main" id="{D30BA92E-DBBC-465D-8164-0D531D5CFC2E}"/>
              </a:ext>
            </a:extLst>
          </p:cNvPr>
          <p:cNvPicPr>
            <a:picLocks noChangeAspect="1"/>
          </p:cNvPicPr>
          <p:nvPr/>
        </p:nvPicPr>
        <p:blipFill>
          <a:blip r:embed="rId3"/>
          <a:stretch>
            <a:fillRect/>
          </a:stretch>
        </p:blipFill>
        <p:spPr>
          <a:xfrm>
            <a:off x="6096000" y="3429000"/>
            <a:ext cx="4905375" cy="2476500"/>
          </a:xfrm>
          <a:prstGeom prst="rect">
            <a:avLst/>
          </a:prstGeom>
        </p:spPr>
      </p:pic>
      <p:pic>
        <p:nvPicPr>
          <p:cNvPr id="6" name="그림 5">
            <a:extLst>
              <a:ext uri="{FF2B5EF4-FFF2-40B4-BE49-F238E27FC236}">
                <a16:creationId xmlns:a16="http://schemas.microsoft.com/office/drawing/2014/main" id="{75B6895A-9D9E-41D5-83C2-31D14876A990}"/>
              </a:ext>
            </a:extLst>
          </p:cNvPr>
          <p:cNvPicPr>
            <a:picLocks noChangeAspect="1"/>
          </p:cNvPicPr>
          <p:nvPr/>
        </p:nvPicPr>
        <p:blipFill>
          <a:blip r:embed="rId4"/>
          <a:stretch>
            <a:fillRect/>
          </a:stretch>
        </p:blipFill>
        <p:spPr>
          <a:xfrm>
            <a:off x="600075" y="4167080"/>
            <a:ext cx="3914775" cy="723900"/>
          </a:xfrm>
          <a:prstGeom prst="rect">
            <a:avLst/>
          </a:prstGeom>
        </p:spPr>
      </p:pic>
      <p:pic>
        <p:nvPicPr>
          <p:cNvPr id="7" name="그림 6">
            <a:extLst>
              <a:ext uri="{FF2B5EF4-FFF2-40B4-BE49-F238E27FC236}">
                <a16:creationId xmlns:a16="http://schemas.microsoft.com/office/drawing/2014/main" id="{46832E70-C700-474D-BD1D-AAA3606FF16D}"/>
              </a:ext>
            </a:extLst>
          </p:cNvPr>
          <p:cNvPicPr>
            <a:picLocks noChangeAspect="1"/>
          </p:cNvPicPr>
          <p:nvPr/>
        </p:nvPicPr>
        <p:blipFill rotWithShape="1">
          <a:blip r:embed="rId2"/>
          <a:srcRect t="77083" r="42459"/>
          <a:stretch/>
        </p:blipFill>
        <p:spPr>
          <a:xfrm>
            <a:off x="600075" y="3316973"/>
            <a:ext cx="4724400" cy="733425"/>
          </a:xfrm>
          <a:prstGeom prst="rect">
            <a:avLst/>
          </a:prstGeom>
        </p:spPr>
      </p:pic>
    </p:spTree>
    <p:extLst>
      <p:ext uri="{BB962C8B-B14F-4D97-AF65-F5344CB8AC3E}">
        <p14:creationId xmlns:p14="http://schemas.microsoft.com/office/powerpoint/2010/main" val="3171879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C5CB571A-C360-4CB4-9CE2-5619B4D9B31A}"/>
              </a:ext>
            </a:extLst>
          </p:cNvPr>
          <p:cNvSpPr>
            <a:spLocks noGrp="1"/>
          </p:cNvSpPr>
          <p:nvPr>
            <p:ph type="sldNum" sz="quarter" idx="12"/>
          </p:nvPr>
        </p:nvSpPr>
        <p:spPr/>
        <p:txBody>
          <a:bodyPr/>
          <a:lstStyle/>
          <a:p>
            <a:fld id="{634DECA5-6CD8-44AF-ACED-5DC73A540B1E}" type="slidenum">
              <a:rPr lang="ko-KR" altLang="en-US" smtClean="0"/>
              <a:pPr/>
              <a:t>38</a:t>
            </a:fld>
            <a:endParaRPr lang="ko-KR" altLang="en-US"/>
          </a:p>
        </p:txBody>
      </p:sp>
      <p:sp>
        <p:nvSpPr>
          <p:cNvPr id="3" name="제목 2">
            <a:extLst>
              <a:ext uri="{FF2B5EF4-FFF2-40B4-BE49-F238E27FC236}">
                <a16:creationId xmlns:a16="http://schemas.microsoft.com/office/drawing/2014/main" id="{362CAA5E-0A97-4B21-B35D-8D40F9CBE319}"/>
              </a:ext>
            </a:extLst>
          </p:cNvPr>
          <p:cNvSpPr>
            <a:spLocks noGrp="1"/>
          </p:cNvSpPr>
          <p:nvPr>
            <p:ph type="title"/>
          </p:nvPr>
        </p:nvSpPr>
        <p:spPr/>
        <p:txBody>
          <a:bodyPr/>
          <a:lstStyle/>
          <a:p>
            <a:r>
              <a:rPr lang="ko-KR" altLang="en-US"/>
              <a:t>텍스트 임베딩을 가시화</a:t>
            </a:r>
          </a:p>
        </p:txBody>
      </p:sp>
      <p:pic>
        <p:nvPicPr>
          <p:cNvPr id="4" name="그림 3">
            <a:extLst>
              <a:ext uri="{FF2B5EF4-FFF2-40B4-BE49-F238E27FC236}">
                <a16:creationId xmlns:a16="http://schemas.microsoft.com/office/drawing/2014/main" id="{4E684FF1-9648-45C2-BB0A-173713AAC978}"/>
              </a:ext>
            </a:extLst>
          </p:cNvPr>
          <p:cNvPicPr>
            <a:picLocks noChangeAspect="1"/>
          </p:cNvPicPr>
          <p:nvPr/>
        </p:nvPicPr>
        <p:blipFill>
          <a:blip r:embed="rId2"/>
          <a:stretch>
            <a:fillRect/>
          </a:stretch>
        </p:blipFill>
        <p:spPr>
          <a:xfrm>
            <a:off x="790575" y="823912"/>
            <a:ext cx="5657850" cy="4867275"/>
          </a:xfrm>
          <a:prstGeom prst="rect">
            <a:avLst/>
          </a:prstGeom>
        </p:spPr>
      </p:pic>
      <p:pic>
        <p:nvPicPr>
          <p:cNvPr id="1026" name="Picture 2">
            <a:extLst>
              <a:ext uri="{FF2B5EF4-FFF2-40B4-BE49-F238E27FC236}">
                <a16:creationId xmlns:a16="http://schemas.microsoft.com/office/drawing/2014/main" id="{50FE4551-BEDD-4CB4-80C1-E6F46CC4DB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7287" y="1138236"/>
            <a:ext cx="4599324" cy="455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988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770B1286-8788-4AE8-8923-7C770D63D312}"/>
              </a:ext>
            </a:extLst>
          </p:cNvPr>
          <p:cNvSpPr>
            <a:spLocks noGrp="1"/>
          </p:cNvSpPr>
          <p:nvPr>
            <p:ph type="title"/>
          </p:nvPr>
        </p:nvSpPr>
        <p:spPr/>
        <p:txBody>
          <a:bodyPr/>
          <a:lstStyle/>
          <a:p>
            <a:r>
              <a:rPr lang="ko-KR" altLang="en-US" dirty="0"/>
              <a:t>한국어 형태소 분석기 </a:t>
            </a:r>
            <a:r>
              <a:rPr lang="en-US" altLang="ko-KR" dirty="0" err="1"/>
              <a:t>Okt</a:t>
            </a:r>
            <a:endParaRPr lang="ko-KR" altLang="en-US" dirty="0"/>
          </a:p>
        </p:txBody>
      </p:sp>
      <p:sp>
        <p:nvSpPr>
          <p:cNvPr id="2" name="슬라이드 번호 개체 틀 1">
            <a:extLst>
              <a:ext uri="{FF2B5EF4-FFF2-40B4-BE49-F238E27FC236}">
                <a16:creationId xmlns:a16="http://schemas.microsoft.com/office/drawing/2014/main" id="{982FF615-59C3-456A-811D-88EE45A3CB59}"/>
              </a:ext>
            </a:extLst>
          </p:cNvPr>
          <p:cNvSpPr>
            <a:spLocks noGrp="1"/>
          </p:cNvSpPr>
          <p:nvPr>
            <p:ph type="sldNum" sz="quarter" idx="4"/>
          </p:nvPr>
        </p:nvSpPr>
        <p:spPr/>
        <p:txBody>
          <a:bodyPr/>
          <a:lstStyle/>
          <a:p>
            <a:fld id="{634DECA5-6CD8-44AF-ACED-5DC73A540B1E}" type="slidenum">
              <a:rPr lang="ko-KR" altLang="en-US" smtClean="0"/>
              <a:pPr/>
              <a:t>39</a:t>
            </a:fld>
            <a:endParaRPr lang="ko-KR" altLang="en-US"/>
          </a:p>
        </p:txBody>
      </p:sp>
    </p:spTree>
    <p:extLst>
      <p:ext uri="{BB962C8B-B14F-4D97-AF65-F5344CB8AC3E}">
        <p14:creationId xmlns:p14="http://schemas.microsoft.com/office/powerpoint/2010/main" val="368748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2" name="내용 개체 틀 1">
            <a:extLst>
              <a:ext uri="{FF2B5EF4-FFF2-40B4-BE49-F238E27FC236}">
                <a16:creationId xmlns:a16="http://schemas.microsoft.com/office/drawing/2014/main" id="{4AA9F327-B53B-4404-B647-99CE8E18A8EB}"/>
              </a:ext>
            </a:extLst>
          </p:cNvPr>
          <p:cNvSpPr>
            <a:spLocks noGrp="1"/>
          </p:cNvSpPr>
          <p:nvPr>
            <p:ph idx="4294967295"/>
          </p:nvPr>
        </p:nvSpPr>
        <p:spPr>
          <a:xfrm>
            <a:off x="389614" y="844331"/>
            <a:ext cx="11545294" cy="5301738"/>
          </a:xfrm>
        </p:spPr>
        <p:txBody>
          <a:bodyPr/>
          <a:lstStyle/>
          <a:p>
            <a:r>
              <a:rPr lang="ko-KR" altLang="en-US"/>
              <a:t>한국어는 대부분의 데이터에서 띄어쓰기가 잘 지켜지지 않는 경향이 있다</a:t>
            </a:r>
            <a:r>
              <a:rPr lang="en-US" altLang="ko-KR"/>
              <a:t>.</a:t>
            </a:r>
            <a:endParaRPr lang="ko-KR" altLang="en-US"/>
          </a:p>
          <a:p>
            <a:pPr lvl="1"/>
            <a:r>
              <a:rPr lang="ko-KR" altLang="en-US"/>
              <a:t>띄어쓰기가 어렵고</a:t>
            </a:r>
            <a:r>
              <a:rPr lang="en-US" altLang="ko-KR"/>
              <a:t>, </a:t>
            </a:r>
            <a:r>
              <a:rPr lang="ko-KR" altLang="en-US"/>
              <a:t>지키지 않더라도 쉽게 읽을 수 있다</a:t>
            </a:r>
            <a:r>
              <a:rPr lang="en-US" altLang="ko-KR"/>
              <a:t>.</a:t>
            </a:r>
          </a:p>
          <a:p>
            <a:endParaRPr lang="ko-KR" altLang="en-US"/>
          </a:p>
        </p:txBody>
      </p:sp>
      <p:sp>
        <p:nvSpPr>
          <p:cNvPr id="425" name="Google Shape;425;p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lt1"/>
              </a:buClr>
              <a:buSzPts val="3600"/>
              <a:buFont typeface="Arial"/>
              <a:buNone/>
            </a:pPr>
            <a:r>
              <a:rPr lang="en-US" b="1"/>
              <a:t>한국어는 띄어쓰기</a:t>
            </a:r>
            <a:endParaRPr b="1"/>
          </a:p>
        </p:txBody>
      </p:sp>
      <p:sp>
        <p:nvSpPr>
          <p:cNvPr id="429" name="Google Shape;429;p28"/>
          <p:cNvSpPr txBox="1"/>
          <p:nvPr/>
        </p:nvSpPr>
        <p:spPr>
          <a:xfrm>
            <a:off x="1586098" y="2426769"/>
            <a:ext cx="87943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latin typeface="Arial"/>
                <a:ea typeface="Arial"/>
                <a:cs typeface="Arial"/>
                <a:sym typeface="Arial"/>
              </a:rPr>
              <a:t>제가이렇게띄어쓰기를전혀하지않고글을썼다고하더라도글을쉽게이해할수있습니다.</a:t>
            </a:r>
            <a:endParaRPr sz="1800">
              <a:latin typeface="Arial"/>
              <a:ea typeface="Arial"/>
              <a:cs typeface="Arial"/>
              <a:sym typeface="Arial"/>
            </a:endParaRPr>
          </a:p>
        </p:txBody>
      </p:sp>
      <p:sp>
        <p:nvSpPr>
          <p:cNvPr id="430" name="Google Shape;430;p28"/>
          <p:cNvSpPr txBox="1"/>
          <p:nvPr/>
        </p:nvSpPr>
        <p:spPr>
          <a:xfrm>
            <a:off x="1297920" y="3664997"/>
            <a:ext cx="937068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70C0"/>
                </a:solidFill>
                <a:latin typeface="나눔스퀘어 Bold" panose="020B0600000101010101" pitchFamily="50" charset="-127"/>
                <a:ea typeface="나눔스퀘어 Bold" panose="020B0600000101010101" pitchFamily="50" charset="-127"/>
                <a:cs typeface="Arial"/>
                <a:sym typeface="Arial"/>
              </a:rPr>
              <a:t>영어는 띄어쓰기를 하지 않으면 읽기 어려운 언어의 특성</a:t>
            </a:r>
            <a:r>
              <a:rPr lang="ko-KR" altLang="en-US" sz="1600">
                <a:solidFill>
                  <a:srgbClr val="0070C0"/>
                </a:solidFill>
                <a:latin typeface="나눔스퀘어 Bold" panose="020B0600000101010101" pitchFamily="50" charset="-127"/>
                <a:ea typeface="나눔스퀘어 Bold" panose="020B0600000101010101" pitchFamily="50" charset="-127"/>
                <a:cs typeface="Arial"/>
                <a:sym typeface="Arial"/>
              </a:rPr>
              <a:t>있다</a:t>
            </a:r>
            <a:r>
              <a:rPr lang="en-US" altLang="ko-KR" sz="1600">
                <a:solidFill>
                  <a:srgbClr val="0070C0"/>
                </a:solidFill>
                <a:latin typeface="나눔스퀘어 Bold" panose="020B0600000101010101" pitchFamily="50" charset="-127"/>
                <a:ea typeface="나눔스퀘어 Bold" panose="020B0600000101010101" pitchFamily="50" charset="-127"/>
                <a:cs typeface="Arial"/>
                <a:sym typeface="Arial"/>
              </a:rPr>
              <a:t>. </a:t>
            </a:r>
            <a:r>
              <a:rPr lang="ko-KR" altLang="en-US" sz="1600">
                <a:solidFill>
                  <a:srgbClr val="0070C0"/>
                </a:solidFill>
                <a:latin typeface="나눔스퀘어 Bold" panose="020B0600000101010101" pitchFamily="50" charset="-127"/>
                <a:ea typeface="나눔스퀘어 Bold" panose="020B0600000101010101" pitchFamily="50" charset="-127"/>
                <a:cs typeface="Arial"/>
                <a:sym typeface="Arial"/>
              </a:rPr>
              <a:t>그래서 </a:t>
            </a:r>
            <a:r>
              <a:rPr lang="en-US" sz="1600">
                <a:solidFill>
                  <a:srgbClr val="0070C0"/>
                </a:solidFill>
                <a:latin typeface="나눔스퀘어 Bold" panose="020B0600000101010101" pitchFamily="50" charset="-127"/>
                <a:ea typeface="나눔스퀘어 Bold" panose="020B0600000101010101" pitchFamily="50" charset="-127"/>
                <a:cs typeface="Arial"/>
                <a:sym typeface="Arial"/>
              </a:rPr>
              <a:t>띄어쓰기가 꽤 엄격하게 지켜지는 편이다.</a:t>
            </a:r>
            <a:endParaRPr sz="1600">
              <a:solidFill>
                <a:srgbClr val="0070C0"/>
              </a:solidFill>
              <a:latin typeface="나눔스퀘어 Bold" panose="020B0600000101010101" pitchFamily="50" charset="-127"/>
              <a:ea typeface="나눔스퀘어 Bold" panose="020B0600000101010101" pitchFamily="50" charset="-127"/>
              <a:cs typeface="Arial"/>
              <a:sym typeface="Arial"/>
            </a:endParaRPr>
          </a:p>
        </p:txBody>
      </p:sp>
      <p:sp>
        <p:nvSpPr>
          <p:cNvPr id="433" name="Google Shape;433;p28"/>
          <p:cNvSpPr txBox="1"/>
          <p:nvPr/>
        </p:nvSpPr>
        <p:spPr>
          <a:xfrm>
            <a:off x="3432024" y="4378539"/>
            <a:ext cx="37758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latin typeface="Arial"/>
                <a:ea typeface="Arial"/>
                <a:cs typeface="Arial"/>
                <a:sym typeface="Arial"/>
              </a:rPr>
              <a:t>tobeornottobethatisthequestion</a:t>
            </a:r>
            <a:endParaRPr sz="1800">
              <a:latin typeface="Arial"/>
              <a:ea typeface="Arial"/>
              <a:cs typeface="Arial"/>
              <a:sym typeface="Arial"/>
            </a:endParaRPr>
          </a:p>
        </p:txBody>
      </p:sp>
      <p:sp>
        <p:nvSpPr>
          <p:cNvPr id="11" name="Google Shape;448;p29">
            <a:extLst>
              <a:ext uri="{FF2B5EF4-FFF2-40B4-BE49-F238E27FC236}">
                <a16:creationId xmlns:a16="http://schemas.microsoft.com/office/drawing/2014/main" id="{EA3BA01E-9D62-4565-A625-E29645011CDD}"/>
              </a:ext>
            </a:extLst>
          </p:cNvPr>
          <p:cNvSpPr txBox="1"/>
          <p:nvPr/>
        </p:nvSpPr>
        <p:spPr>
          <a:xfrm>
            <a:off x="2620436" y="5180095"/>
            <a:ext cx="539900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결국</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띄어쓰기를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보정해주어야</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하는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전처리가</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필요할</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수도</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1600" b="1" err="1">
                <a:solidFill>
                  <a:srgbClr val="C00000"/>
                </a:solidFill>
                <a:latin typeface="나눔스퀘어 Bold" panose="020B0600000101010101" pitchFamily="50" charset="-127"/>
                <a:ea typeface="나눔스퀘어 Bold" panose="020B0600000101010101" pitchFamily="50" charset="-127"/>
                <a:cs typeface="Arial"/>
                <a:sym typeface="Arial"/>
              </a:rPr>
              <a:t>있다</a:t>
            </a:r>
            <a:r>
              <a:rPr lang="en-US" sz="1600" b="1">
                <a:solidFill>
                  <a:srgbClr val="C00000"/>
                </a:solidFill>
                <a:latin typeface="나눔스퀘어 Bold" panose="020B0600000101010101" pitchFamily="50" charset="-127"/>
                <a:ea typeface="나눔스퀘어 Bold" panose="020B0600000101010101" pitchFamily="50" charset="-127"/>
                <a:cs typeface="Arial"/>
                <a:sym typeface="Arial"/>
              </a:rPr>
              <a:t>.</a:t>
            </a:r>
            <a:endParaRPr sz="1400">
              <a:latin typeface="나눔스퀘어 Bold" panose="020B0600000101010101" pitchFamily="50" charset="-127"/>
              <a:ea typeface="나눔스퀘어 Bold" panose="020B0600000101010101" pitchFamily="50" charset="-127"/>
            </a:endParaRPr>
          </a:p>
        </p:txBody>
      </p:sp>
      <p:sp>
        <p:nvSpPr>
          <p:cNvPr id="13" name="사각형: 둥근 모서리 12">
            <a:extLst>
              <a:ext uri="{FF2B5EF4-FFF2-40B4-BE49-F238E27FC236}">
                <a16:creationId xmlns:a16="http://schemas.microsoft.com/office/drawing/2014/main" id="{2B8E2FC5-9795-48E9-8AFD-348AB693EFB3}"/>
              </a:ext>
            </a:extLst>
          </p:cNvPr>
          <p:cNvSpPr/>
          <p:nvPr/>
        </p:nvSpPr>
        <p:spPr>
          <a:xfrm>
            <a:off x="1297920" y="2156222"/>
            <a:ext cx="9028705" cy="910425"/>
          </a:xfrm>
          <a:prstGeom prst="roundRect">
            <a:avLst/>
          </a:prstGeom>
          <a:solidFill>
            <a:schemeClr val="accent4">
              <a:lumMod val="20000"/>
              <a:lumOff val="80000"/>
              <a:alpha val="3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cs typeface="Arial" panose="020B0604020202020204" pitchFamily="34" charset="0"/>
            </a:endParaRPr>
          </a:p>
        </p:txBody>
      </p:sp>
      <p:sp>
        <p:nvSpPr>
          <p:cNvPr id="14" name="사각형: 둥근 모서리 13">
            <a:extLst>
              <a:ext uri="{FF2B5EF4-FFF2-40B4-BE49-F238E27FC236}">
                <a16:creationId xmlns:a16="http://schemas.microsoft.com/office/drawing/2014/main" id="{8878915E-6CDE-40F9-B391-88EBDC4CF8AF}"/>
              </a:ext>
            </a:extLst>
          </p:cNvPr>
          <p:cNvSpPr/>
          <p:nvPr/>
        </p:nvSpPr>
        <p:spPr>
          <a:xfrm>
            <a:off x="1351722" y="4164364"/>
            <a:ext cx="9028705" cy="910425"/>
          </a:xfrm>
          <a:prstGeom prst="roundRect">
            <a:avLst/>
          </a:prstGeom>
          <a:solidFill>
            <a:schemeClr val="accent6">
              <a:lumMod val="20000"/>
              <a:lumOff val="80000"/>
              <a:alpha val="3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E90F309C-DADF-49F9-BD67-33867B8FEEFF}"/>
              </a:ext>
            </a:extLst>
          </p:cNvPr>
          <p:cNvSpPr>
            <a:spLocks noGrp="1"/>
          </p:cNvSpPr>
          <p:nvPr>
            <p:ph type="sldNum" sz="quarter" idx="12"/>
          </p:nvPr>
        </p:nvSpPr>
        <p:spPr/>
        <p:txBody>
          <a:bodyPr/>
          <a:lstStyle/>
          <a:p>
            <a:fld id="{634DECA5-6CD8-44AF-ACED-5DC73A540B1E}" type="slidenum">
              <a:rPr lang="ko-KR" altLang="en-US" smtClean="0"/>
              <a:pPr/>
              <a:t>40</a:t>
            </a:fld>
            <a:endParaRPr lang="ko-KR" altLang="en-US"/>
          </a:p>
        </p:txBody>
      </p:sp>
      <p:sp>
        <p:nvSpPr>
          <p:cNvPr id="5" name="제목 4">
            <a:extLst>
              <a:ext uri="{FF2B5EF4-FFF2-40B4-BE49-F238E27FC236}">
                <a16:creationId xmlns:a16="http://schemas.microsoft.com/office/drawing/2014/main" id="{362A2420-6F16-41DC-A89F-6D0B144C36FE}"/>
              </a:ext>
            </a:extLst>
          </p:cNvPr>
          <p:cNvSpPr>
            <a:spLocks noGrp="1"/>
          </p:cNvSpPr>
          <p:nvPr>
            <p:ph type="title"/>
          </p:nvPr>
        </p:nvSpPr>
        <p:spPr/>
        <p:txBody>
          <a:bodyPr>
            <a:normAutofit/>
          </a:bodyPr>
          <a:lstStyle/>
          <a:p>
            <a:r>
              <a:rPr lang="en-US" altLang="ko-KR" b="0" dirty="0" err="1"/>
              <a:t>Colab</a:t>
            </a:r>
            <a:r>
              <a:rPr lang="ko-KR" altLang="en-US" b="0" dirty="0"/>
              <a:t>에 한글 형태소 </a:t>
            </a:r>
            <a:r>
              <a:rPr lang="en-US" altLang="ko-KR" b="0" dirty="0" err="1"/>
              <a:t>Okt</a:t>
            </a:r>
            <a:r>
              <a:rPr lang="en-US" altLang="ko-KR" b="0" dirty="0"/>
              <a:t> </a:t>
            </a:r>
            <a:r>
              <a:rPr lang="ko-KR" altLang="en-US" b="0" dirty="0"/>
              <a:t>실습하기</a:t>
            </a:r>
            <a:endParaRPr lang="ko-KR" altLang="en-US" dirty="0"/>
          </a:p>
        </p:txBody>
      </p:sp>
      <p:pic>
        <p:nvPicPr>
          <p:cNvPr id="6" name="그림 5">
            <a:extLst>
              <a:ext uri="{FF2B5EF4-FFF2-40B4-BE49-F238E27FC236}">
                <a16:creationId xmlns:a16="http://schemas.microsoft.com/office/drawing/2014/main" id="{00C39418-6251-4AF0-98F7-1C534E58DA85}"/>
              </a:ext>
            </a:extLst>
          </p:cNvPr>
          <p:cNvPicPr>
            <a:picLocks noChangeAspect="1"/>
          </p:cNvPicPr>
          <p:nvPr/>
        </p:nvPicPr>
        <p:blipFill rotWithShape="1">
          <a:blip r:embed="rId2"/>
          <a:srcRect l="2241" t="74389" r="46101" b="1233"/>
          <a:stretch/>
        </p:blipFill>
        <p:spPr>
          <a:xfrm>
            <a:off x="488131" y="909406"/>
            <a:ext cx="4895911" cy="578199"/>
          </a:xfrm>
          <a:prstGeom prst="rect">
            <a:avLst/>
          </a:prstGeom>
        </p:spPr>
      </p:pic>
      <p:pic>
        <p:nvPicPr>
          <p:cNvPr id="7" name="그림 6">
            <a:extLst>
              <a:ext uri="{FF2B5EF4-FFF2-40B4-BE49-F238E27FC236}">
                <a16:creationId xmlns:a16="http://schemas.microsoft.com/office/drawing/2014/main" id="{C4D619DB-FF59-4B98-8465-32E72AB065B2}"/>
              </a:ext>
            </a:extLst>
          </p:cNvPr>
          <p:cNvPicPr>
            <a:picLocks noChangeAspect="1"/>
          </p:cNvPicPr>
          <p:nvPr/>
        </p:nvPicPr>
        <p:blipFill>
          <a:blip r:embed="rId3"/>
          <a:stretch>
            <a:fillRect/>
          </a:stretch>
        </p:blipFill>
        <p:spPr>
          <a:xfrm>
            <a:off x="488131" y="1526799"/>
            <a:ext cx="11527284" cy="578199"/>
          </a:xfrm>
          <a:prstGeom prst="rect">
            <a:avLst/>
          </a:prstGeom>
        </p:spPr>
      </p:pic>
      <p:pic>
        <p:nvPicPr>
          <p:cNvPr id="8" name="그림 7">
            <a:extLst>
              <a:ext uri="{FF2B5EF4-FFF2-40B4-BE49-F238E27FC236}">
                <a16:creationId xmlns:a16="http://schemas.microsoft.com/office/drawing/2014/main" id="{020520FA-12C0-42D8-B4C7-B0E111C9EB8F}"/>
              </a:ext>
            </a:extLst>
          </p:cNvPr>
          <p:cNvPicPr>
            <a:picLocks noChangeAspect="1"/>
          </p:cNvPicPr>
          <p:nvPr/>
        </p:nvPicPr>
        <p:blipFill rotWithShape="1">
          <a:blip r:embed="rId4"/>
          <a:srcRect l="-1" t="1" r="366" b="55773"/>
          <a:stretch/>
        </p:blipFill>
        <p:spPr>
          <a:xfrm>
            <a:off x="488131" y="2253543"/>
            <a:ext cx="6690591" cy="1642893"/>
          </a:xfrm>
          <a:prstGeom prst="rect">
            <a:avLst/>
          </a:prstGeom>
        </p:spPr>
      </p:pic>
      <p:pic>
        <p:nvPicPr>
          <p:cNvPr id="9" name="그림 8">
            <a:extLst>
              <a:ext uri="{FF2B5EF4-FFF2-40B4-BE49-F238E27FC236}">
                <a16:creationId xmlns:a16="http://schemas.microsoft.com/office/drawing/2014/main" id="{A7A2EE81-9C3D-42A2-9E8E-51C287206D07}"/>
              </a:ext>
            </a:extLst>
          </p:cNvPr>
          <p:cNvPicPr>
            <a:picLocks noChangeAspect="1"/>
          </p:cNvPicPr>
          <p:nvPr/>
        </p:nvPicPr>
        <p:blipFill rotWithShape="1">
          <a:blip r:embed="rId4"/>
          <a:srcRect t="68000" r="45359"/>
          <a:stretch/>
        </p:blipFill>
        <p:spPr>
          <a:xfrm>
            <a:off x="7449165" y="2344495"/>
            <a:ext cx="3669211" cy="1188717"/>
          </a:xfrm>
          <a:prstGeom prst="rect">
            <a:avLst/>
          </a:prstGeom>
        </p:spPr>
      </p:pic>
      <p:pic>
        <p:nvPicPr>
          <p:cNvPr id="10" name="그림 9">
            <a:extLst>
              <a:ext uri="{FF2B5EF4-FFF2-40B4-BE49-F238E27FC236}">
                <a16:creationId xmlns:a16="http://schemas.microsoft.com/office/drawing/2014/main" id="{894F3D44-BDC8-4E48-9DD6-234C90B2927D}"/>
              </a:ext>
            </a:extLst>
          </p:cNvPr>
          <p:cNvPicPr>
            <a:picLocks noChangeAspect="1"/>
          </p:cNvPicPr>
          <p:nvPr/>
        </p:nvPicPr>
        <p:blipFill rotWithShape="1">
          <a:blip r:embed="rId5"/>
          <a:srcRect l="4041" t="32697" r="-449" b="22843"/>
          <a:stretch/>
        </p:blipFill>
        <p:spPr>
          <a:xfrm>
            <a:off x="516102" y="4950130"/>
            <a:ext cx="6933063" cy="1232305"/>
          </a:xfrm>
          <a:prstGeom prst="rect">
            <a:avLst/>
          </a:prstGeom>
        </p:spPr>
      </p:pic>
      <p:pic>
        <p:nvPicPr>
          <p:cNvPr id="11" name="그림 10">
            <a:extLst>
              <a:ext uri="{FF2B5EF4-FFF2-40B4-BE49-F238E27FC236}">
                <a16:creationId xmlns:a16="http://schemas.microsoft.com/office/drawing/2014/main" id="{3EC9120C-A799-4FF5-BC81-8D1EAF1B5FF4}"/>
              </a:ext>
            </a:extLst>
          </p:cNvPr>
          <p:cNvPicPr>
            <a:picLocks noChangeAspect="1"/>
          </p:cNvPicPr>
          <p:nvPr/>
        </p:nvPicPr>
        <p:blipFill rotWithShape="1">
          <a:blip r:embed="rId5"/>
          <a:srcRect t="-1" r="1385" b="70182"/>
          <a:stretch/>
        </p:blipFill>
        <p:spPr>
          <a:xfrm>
            <a:off x="541833" y="4044981"/>
            <a:ext cx="7091815" cy="826521"/>
          </a:xfrm>
          <a:prstGeom prst="rect">
            <a:avLst/>
          </a:prstGeom>
        </p:spPr>
      </p:pic>
      <p:pic>
        <p:nvPicPr>
          <p:cNvPr id="12" name="그림 11">
            <a:extLst>
              <a:ext uri="{FF2B5EF4-FFF2-40B4-BE49-F238E27FC236}">
                <a16:creationId xmlns:a16="http://schemas.microsoft.com/office/drawing/2014/main" id="{78DB2ABA-04AE-42EA-9370-03B723150042}"/>
              </a:ext>
            </a:extLst>
          </p:cNvPr>
          <p:cNvPicPr>
            <a:picLocks noChangeAspect="1"/>
          </p:cNvPicPr>
          <p:nvPr/>
        </p:nvPicPr>
        <p:blipFill>
          <a:blip r:embed="rId6"/>
          <a:stretch>
            <a:fillRect/>
          </a:stretch>
        </p:blipFill>
        <p:spPr>
          <a:xfrm>
            <a:off x="7786178" y="4538432"/>
            <a:ext cx="3143273" cy="876306"/>
          </a:xfrm>
          <a:prstGeom prst="rect">
            <a:avLst/>
          </a:prstGeom>
        </p:spPr>
      </p:pic>
    </p:spTree>
    <p:extLst>
      <p:ext uri="{BB962C8B-B14F-4D97-AF65-F5344CB8AC3E}">
        <p14:creationId xmlns:p14="http://schemas.microsoft.com/office/powerpoint/2010/main" val="4167103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E90F309C-DADF-49F9-BD67-33867B8FEEFF}"/>
              </a:ext>
            </a:extLst>
          </p:cNvPr>
          <p:cNvSpPr>
            <a:spLocks noGrp="1"/>
          </p:cNvSpPr>
          <p:nvPr>
            <p:ph type="sldNum" sz="quarter" idx="12"/>
          </p:nvPr>
        </p:nvSpPr>
        <p:spPr/>
        <p:txBody>
          <a:bodyPr/>
          <a:lstStyle/>
          <a:p>
            <a:fld id="{634DECA5-6CD8-44AF-ACED-5DC73A540B1E}" type="slidenum">
              <a:rPr lang="ko-KR" altLang="en-US" smtClean="0"/>
              <a:pPr/>
              <a:t>41</a:t>
            </a:fld>
            <a:endParaRPr lang="ko-KR" altLang="en-US"/>
          </a:p>
        </p:txBody>
      </p:sp>
      <p:sp>
        <p:nvSpPr>
          <p:cNvPr id="5" name="제목 4">
            <a:extLst>
              <a:ext uri="{FF2B5EF4-FFF2-40B4-BE49-F238E27FC236}">
                <a16:creationId xmlns:a16="http://schemas.microsoft.com/office/drawing/2014/main" id="{362A2420-6F16-41DC-A89F-6D0B144C36FE}"/>
              </a:ext>
            </a:extLst>
          </p:cNvPr>
          <p:cNvSpPr>
            <a:spLocks noGrp="1"/>
          </p:cNvSpPr>
          <p:nvPr>
            <p:ph type="title"/>
          </p:nvPr>
        </p:nvSpPr>
        <p:spPr/>
        <p:txBody>
          <a:bodyPr/>
          <a:lstStyle/>
          <a:p>
            <a:r>
              <a:rPr lang="ko-KR" altLang="en-US" dirty="0"/>
              <a:t>한글 형태소 </a:t>
            </a:r>
            <a:r>
              <a:rPr lang="en-US" altLang="ko-KR" dirty="0" err="1"/>
              <a:t>Okt</a:t>
            </a:r>
            <a:r>
              <a:rPr lang="en-US" altLang="ko-KR" dirty="0"/>
              <a:t> </a:t>
            </a:r>
            <a:r>
              <a:rPr lang="ko-KR" altLang="en-US" dirty="0"/>
              <a:t>활용하기</a:t>
            </a:r>
          </a:p>
        </p:txBody>
      </p:sp>
      <p:pic>
        <p:nvPicPr>
          <p:cNvPr id="6" name="그림 5">
            <a:extLst>
              <a:ext uri="{FF2B5EF4-FFF2-40B4-BE49-F238E27FC236}">
                <a16:creationId xmlns:a16="http://schemas.microsoft.com/office/drawing/2014/main" id="{1CF3D893-D54F-4AD2-84EF-E6F714635CBA}"/>
              </a:ext>
            </a:extLst>
          </p:cNvPr>
          <p:cNvPicPr>
            <a:picLocks noChangeAspect="1"/>
          </p:cNvPicPr>
          <p:nvPr/>
        </p:nvPicPr>
        <p:blipFill rotWithShape="1">
          <a:blip r:embed="rId3"/>
          <a:srcRect t="41226" r="59462"/>
          <a:stretch/>
        </p:blipFill>
        <p:spPr>
          <a:xfrm>
            <a:off x="261938" y="3882000"/>
            <a:ext cx="5375974" cy="2059235"/>
          </a:xfrm>
          <a:prstGeom prst="rect">
            <a:avLst/>
          </a:prstGeom>
        </p:spPr>
      </p:pic>
      <p:pic>
        <p:nvPicPr>
          <p:cNvPr id="3" name="그림 2">
            <a:extLst>
              <a:ext uri="{FF2B5EF4-FFF2-40B4-BE49-F238E27FC236}">
                <a16:creationId xmlns:a16="http://schemas.microsoft.com/office/drawing/2014/main" id="{A07A5704-EA3C-4F65-B0E2-D7B7E55E069A}"/>
              </a:ext>
            </a:extLst>
          </p:cNvPr>
          <p:cNvPicPr>
            <a:picLocks noChangeAspect="1"/>
          </p:cNvPicPr>
          <p:nvPr/>
        </p:nvPicPr>
        <p:blipFill>
          <a:blip r:embed="rId4"/>
          <a:stretch>
            <a:fillRect/>
          </a:stretch>
        </p:blipFill>
        <p:spPr>
          <a:xfrm>
            <a:off x="261938" y="2614997"/>
            <a:ext cx="11379602" cy="1082882"/>
          </a:xfrm>
          <a:prstGeom prst="rect">
            <a:avLst/>
          </a:prstGeom>
        </p:spPr>
      </p:pic>
      <p:pic>
        <p:nvPicPr>
          <p:cNvPr id="7" name="그림 6">
            <a:extLst>
              <a:ext uri="{FF2B5EF4-FFF2-40B4-BE49-F238E27FC236}">
                <a16:creationId xmlns:a16="http://schemas.microsoft.com/office/drawing/2014/main" id="{519EC445-6DC3-433D-BE84-0B16A43134AD}"/>
              </a:ext>
            </a:extLst>
          </p:cNvPr>
          <p:cNvPicPr>
            <a:picLocks noChangeAspect="1"/>
          </p:cNvPicPr>
          <p:nvPr/>
        </p:nvPicPr>
        <p:blipFill>
          <a:blip r:embed="rId5"/>
          <a:stretch>
            <a:fillRect/>
          </a:stretch>
        </p:blipFill>
        <p:spPr>
          <a:xfrm>
            <a:off x="166519" y="802089"/>
            <a:ext cx="7820082" cy="1628787"/>
          </a:xfrm>
          <a:prstGeom prst="rect">
            <a:avLst/>
          </a:prstGeom>
        </p:spPr>
      </p:pic>
      <p:cxnSp>
        <p:nvCxnSpPr>
          <p:cNvPr id="9" name="연결선: 구부러짐 8">
            <a:extLst>
              <a:ext uri="{FF2B5EF4-FFF2-40B4-BE49-F238E27FC236}">
                <a16:creationId xmlns:a16="http://schemas.microsoft.com/office/drawing/2014/main" id="{F800F2C2-9139-4A5E-8BC7-2532EADFFE69}"/>
              </a:ext>
            </a:extLst>
          </p:cNvPr>
          <p:cNvCxnSpPr>
            <a:stCxn id="7" idx="3"/>
            <a:endCxn id="6" idx="3"/>
          </p:cNvCxnSpPr>
          <p:nvPr/>
        </p:nvCxnSpPr>
        <p:spPr>
          <a:xfrm flipH="1">
            <a:off x="5637912" y="1616483"/>
            <a:ext cx="2348689" cy="3295135"/>
          </a:xfrm>
          <a:prstGeom prst="curvedConnector3">
            <a:avLst>
              <a:gd name="adj1" fmla="val -9515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F567DEB-2B75-4B35-8BEA-1461EAF48CF7}"/>
              </a:ext>
            </a:extLst>
          </p:cNvPr>
          <p:cNvSpPr txBox="1"/>
          <p:nvPr/>
        </p:nvSpPr>
        <p:spPr>
          <a:xfrm>
            <a:off x="8209128" y="4612166"/>
            <a:ext cx="1742785" cy="338554"/>
          </a:xfrm>
          <a:prstGeom prst="rect">
            <a:avLst/>
          </a:prstGeom>
          <a:solidFill>
            <a:schemeClr val="accent4">
              <a:lumMod val="20000"/>
              <a:lumOff val="80000"/>
            </a:schemeClr>
          </a:solidFill>
          <a:ln>
            <a:solidFill>
              <a:srgbClr val="C00000"/>
            </a:solidFill>
          </a:ln>
        </p:spPr>
        <p:txBody>
          <a:bodyPr wrap="none" rtlCol="0">
            <a:spAutoFit/>
          </a:bodyPr>
          <a:lstStyle/>
          <a:p>
            <a:r>
              <a:rPr lang="ko-KR" altLang="en-US" sz="1600" dirty="0">
                <a:latin typeface="12롯데마트드림Medium" panose="02020603020101020101" pitchFamily="18" charset="-127"/>
                <a:ea typeface="12롯데마트드림Medium" panose="02020603020101020101" pitchFamily="18" charset="-127"/>
              </a:rPr>
              <a:t>불용어를 제거한다</a:t>
            </a:r>
            <a:r>
              <a:rPr lang="en-US" altLang="ko-KR" sz="1600" dirty="0">
                <a:latin typeface="12롯데마트드림Medium" panose="02020603020101020101" pitchFamily="18" charset="-127"/>
                <a:ea typeface="12롯데마트드림Medium" panose="02020603020101020101" pitchFamily="18" charset="-127"/>
              </a:rPr>
              <a:t>.</a:t>
            </a:r>
            <a:endParaRPr lang="ko-KR" altLang="en-US" sz="1600" dirty="0">
              <a:latin typeface="12롯데마트드림Medium" panose="02020603020101020101" pitchFamily="18" charset="-127"/>
              <a:ea typeface="12롯데마트드림Medium" panose="02020603020101020101" pitchFamily="18" charset="-127"/>
            </a:endParaRPr>
          </a:p>
        </p:txBody>
      </p:sp>
    </p:spTree>
    <p:extLst>
      <p:ext uri="{BB962C8B-B14F-4D97-AF65-F5344CB8AC3E}">
        <p14:creationId xmlns:p14="http://schemas.microsoft.com/office/powerpoint/2010/main" val="990039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E90F309C-DADF-49F9-BD67-33867B8FEEFF}"/>
              </a:ext>
            </a:extLst>
          </p:cNvPr>
          <p:cNvSpPr>
            <a:spLocks noGrp="1"/>
          </p:cNvSpPr>
          <p:nvPr>
            <p:ph type="sldNum" sz="quarter" idx="12"/>
          </p:nvPr>
        </p:nvSpPr>
        <p:spPr/>
        <p:txBody>
          <a:bodyPr/>
          <a:lstStyle/>
          <a:p>
            <a:fld id="{634DECA5-6CD8-44AF-ACED-5DC73A540B1E}" type="slidenum">
              <a:rPr lang="ko-KR" altLang="en-US" smtClean="0"/>
              <a:pPr/>
              <a:t>42</a:t>
            </a:fld>
            <a:endParaRPr lang="ko-KR" altLang="en-US"/>
          </a:p>
        </p:txBody>
      </p:sp>
      <p:sp>
        <p:nvSpPr>
          <p:cNvPr id="5" name="제목 4">
            <a:extLst>
              <a:ext uri="{FF2B5EF4-FFF2-40B4-BE49-F238E27FC236}">
                <a16:creationId xmlns:a16="http://schemas.microsoft.com/office/drawing/2014/main" id="{362A2420-6F16-41DC-A89F-6D0B144C36FE}"/>
              </a:ext>
            </a:extLst>
          </p:cNvPr>
          <p:cNvSpPr>
            <a:spLocks noGrp="1"/>
          </p:cNvSpPr>
          <p:nvPr>
            <p:ph type="title"/>
          </p:nvPr>
        </p:nvSpPr>
        <p:spPr/>
        <p:txBody>
          <a:bodyPr/>
          <a:lstStyle/>
          <a:p>
            <a:r>
              <a:rPr lang="en-US" altLang="ko-KR" dirty="0" err="1"/>
              <a:t>Okt</a:t>
            </a:r>
            <a:r>
              <a:rPr lang="en-US" altLang="ko-KR" dirty="0"/>
              <a:t> </a:t>
            </a:r>
            <a:r>
              <a:rPr lang="ko-KR" altLang="en-US" dirty="0"/>
              <a:t>형태소 처리한 리뷰 데이터의 길이와 샘플 개수 </a:t>
            </a:r>
          </a:p>
        </p:txBody>
      </p:sp>
      <p:pic>
        <p:nvPicPr>
          <p:cNvPr id="6" name="그림 5">
            <a:extLst>
              <a:ext uri="{FF2B5EF4-FFF2-40B4-BE49-F238E27FC236}">
                <a16:creationId xmlns:a16="http://schemas.microsoft.com/office/drawing/2014/main" id="{D3E9AE44-7531-4430-8306-7BEA83DE5EEE}"/>
              </a:ext>
            </a:extLst>
          </p:cNvPr>
          <p:cNvPicPr>
            <a:picLocks noChangeAspect="1"/>
          </p:cNvPicPr>
          <p:nvPr/>
        </p:nvPicPr>
        <p:blipFill rotWithShape="1">
          <a:blip r:embed="rId2"/>
          <a:srcRect l="6347" t="31551" r="8606" b="129"/>
          <a:stretch/>
        </p:blipFill>
        <p:spPr>
          <a:xfrm>
            <a:off x="6727275" y="1110089"/>
            <a:ext cx="4932297" cy="3612036"/>
          </a:xfrm>
          <a:prstGeom prst="rect">
            <a:avLst/>
          </a:prstGeom>
        </p:spPr>
      </p:pic>
      <p:pic>
        <p:nvPicPr>
          <p:cNvPr id="4" name="그림 3">
            <a:extLst>
              <a:ext uri="{FF2B5EF4-FFF2-40B4-BE49-F238E27FC236}">
                <a16:creationId xmlns:a16="http://schemas.microsoft.com/office/drawing/2014/main" id="{02964D45-E25C-446D-B79E-3227ECCB5AEA}"/>
              </a:ext>
            </a:extLst>
          </p:cNvPr>
          <p:cNvPicPr>
            <a:picLocks noChangeAspect="1"/>
          </p:cNvPicPr>
          <p:nvPr/>
        </p:nvPicPr>
        <p:blipFill rotWithShape="1">
          <a:blip r:embed="rId3"/>
          <a:srcRect l="6498" t="-328" b="-1"/>
          <a:stretch/>
        </p:blipFill>
        <p:spPr>
          <a:xfrm>
            <a:off x="532428" y="1226095"/>
            <a:ext cx="5840821" cy="2202905"/>
          </a:xfrm>
          <a:prstGeom prst="rect">
            <a:avLst/>
          </a:prstGeom>
        </p:spPr>
      </p:pic>
    </p:spTree>
    <p:extLst>
      <p:ext uri="{BB962C8B-B14F-4D97-AF65-F5344CB8AC3E}">
        <p14:creationId xmlns:p14="http://schemas.microsoft.com/office/powerpoint/2010/main" val="956898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B13D8B04-935E-4467-BDB0-54B9F815A57A}"/>
              </a:ext>
            </a:extLst>
          </p:cNvPr>
          <p:cNvSpPr>
            <a:spLocks noGrp="1"/>
          </p:cNvSpPr>
          <p:nvPr>
            <p:ph type="sldNum" sz="quarter" idx="12"/>
          </p:nvPr>
        </p:nvSpPr>
        <p:spPr/>
        <p:txBody>
          <a:bodyPr/>
          <a:lstStyle/>
          <a:p>
            <a:fld id="{634DECA5-6CD8-44AF-ACED-5DC73A540B1E}" type="slidenum">
              <a:rPr lang="ko-KR" altLang="en-US" smtClean="0"/>
              <a:pPr/>
              <a:t>43</a:t>
            </a:fld>
            <a:endParaRPr lang="ko-KR" altLang="en-US"/>
          </a:p>
        </p:txBody>
      </p:sp>
      <p:sp>
        <p:nvSpPr>
          <p:cNvPr id="3" name="제목 2">
            <a:extLst>
              <a:ext uri="{FF2B5EF4-FFF2-40B4-BE49-F238E27FC236}">
                <a16:creationId xmlns:a16="http://schemas.microsoft.com/office/drawing/2014/main" id="{FECA0E8C-4A54-4B25-A82F-7AE13F1069CB}"/>
              </a:ext>
            </a:extLst>
          </p:cNvPr>
          <p:cNvSpPr>
            <a:spLocks noGrp="1"/>
          </p:cNvSpPr>
          <p:nvPr>
            <p:ph type="title"/>
          </p:nvPr>
        </p:nvSpPr>
        <p:spPr/>
        <p:txBody>
          <a:bodyPr>
            <a:normAutofit/>
          </a:bodyPr>
          <a:lstStyle/>
          <a:p>
            <a:r>
              <a:rPr lang="ko-KR" altLang="en-US" b="0" dirty="0" err="1"/>
              <a:t>케라스를</a:t>
            </a:r>
            <a:r>
              <a:rPr lang="ko-KR" altLang="en-US" b="0" dirty="0"/>
              <a:t> 이용한 토큰화 실습</a:t>
            </a:r>
            <a:endParaRPr lang="ko-KR" altLang="en-US" dirty="0"/>
          </a:p>
        </p:txBody>
      </p:sp>
      <p:pic>
        <p:nvPicPr>
          <p:cNvPr id="5" name="그림 4">
            <a:extLst>
              <a:ext uri="{FF2B5EF4-FFF2-40B4-BE49-F238E27FC236}">
                <a16:creationId xmlns:a16="http://schemas.microsoft.com/office/drawing/2014/main" id="{38CE5B1F-BA9A-422B-A6E8-58D1A9EDE4FC}"/>
              </a:ext>
            </a:extLst>
          </p:cNvPr>
          <p:cNvPicPr>
            <a:picLocks noChangeAspect="1"/>
          </p:cNvPicPr>
          <p:nvPr/>
        </p:nvPicPr>
        <p:blipFill>
          <a:blip r:embed="rId2"/>
          <a:stretch>
            <a:fillRect/>
          </a:stretch>
        </p:blipFill>
        <p:spPr>
          <a:xfrm>
            <a:off x="1262027" y="800081"/>
            <a:ext cx="9667946" cy="5257838"/>
          </a:xfrm>
          <a:prstGeom prst="rect">
            <a:avLst/>
          </a:prstGeom>
        </p:spPr>
      </p:pic>
    </p:spTree>
    <p:extLst>
      <p:ext uri="{BB962C8B-B14F-4D97-AF65-F5344CB8AC3E}">
        <p14:creationId xmlns:p14="http://schemas.microsoft.com/office/powerpoint/2010/main" val="4113439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B13D8B04-935E-4467-BDB0-54B9F815A57A}"/>
              </a:ext>
            </a:extLst>
          </p:cNvPr>
          <p:cNvSpPr>
            <a:spLocks noGrp="1"/>
          </p:cNvSpPr>
          <p:nvPr>
            <p:ph type="sldNum" sz="quarter" idx="12"/>
          </p:nvPr>
        </p:nvSpPr>
        <p:spPr/>
        <p:txBody>
          <a:bodyPr/>
          <a:lstStyle/>
          <a:p>
            <a:fld id="{634DECA5-6CD8-44AF-ACED-5DC73A540B1E}" type="slidenum">
              <a:rPr lang="ko-KR" altLang="en-US" smtClean="0"/>
              <a:pPr/>
              <a:t>44</a:t>
            </a:fld>
            <a:endParaRPr lang="ko-KR" altLang="en-US"/>
          </a:p>
        </p:txBody>
      </p:sp>
      <p:sp>
        <p:nvSpPr>
          <p:cNvPr id="3" name="제목 2">
            <a:extLst>
              <a:ext uri="{FF2B5EF4-FFF2-40B4-BE49-F238E27FC236}">
                <a16:creationId xmlns:a16="http://schemas.microsoft.com/office/drawing/2014/main" id="{FECA0E8C-4A54-4B25-A82F-7AE13F1069CB}"/>
              </a:ext>
            </a:extLst>
          </p:cNvPr>
          <p:cNvSpPr>
            <a:spLocks noGrp="1"/>
          </p:cNvSpPr>
          <p:nvPr>
            <p:ph type="title"/>
          </p:nvPr>
        </p:nvSpPr>
        <p:spPr/>
        <p:txBody>
          <a:bodyPr/>
          <a:lstStyle/>
          <a:p>
            <a:r>
              <a:rPr lang="ko-KR" altLang="en-US" dirty="0" err="1"/>
              <a:t>토큰화이후</a:t>
            </a:r>
            <a:r>
              <a:rPr lang="ko-KR" altLang="en-US" dirty="0"/>
              <a:t> 같은 리뷰 문장 길이로 </a:t>
            </a:r>
            <a:r>
              <a:rPr lang="ko-KR" altLang="en-US" dirty="0" err="1"/>
              <a:t>패딩하기</a:t>
            </a:r>
            <a:r>
              <a:rPr lang="ko-KR" altLang="en-US" dirty="0"/>
              <a:t> </a:t>
            </a:r>
          </a:p>
        </p:txBody>
      </p:sp>
      <p:grpSp>
        <p:nvGrpSpPr>
          <p:cNvPr id="7" name="그룹 6">
            <a:extLst>
              <a:ext uri="{FF2B5EF4-FFF2-40B4-BE49-F238E27FC236}">
                <a16:creationId xmlns:a16="http://schemas.microsoft.com/office/drawing/2014/main" id="{0DB0C8CF-8DF7-42B0-A04C-335BCB663521}"/>
              </a:ext>
            </a:extLst>
          </p:cNvPr>
          <p:cNvGrpSpPr/>
          <p:nvPr/>
        </p:nvGrpSpPr>
        <p:grpSpPr>
          <a:xfrm>
            <a:off x="399234" y="1056973"/>
            <a:ext cx="11149566" cy="4907097"/>
            <a:chOff x="399234" y="1056973"/>
            <a:chExt cx="11149566" cy="4907097"/>
          </a:xfrm>
        </p:grpSpPr>
        <p:pic>
          <p:nvPicPr>
            <p:cNvPr id="4" name="그림 3">
              <a:extLst>
                <a:ext uri="{FF2B5EF4-FFF2-40B4-BE49-F238E27FC236}">
                  <a16:creationId xmlns:a16="http://schemas.microsoft.com/office/drawing/2014/main" id="{4F5BE1E4-9B00-4306-9622-1093DF71519B}"/>
                </a:ext>
              </a:extLst>
            </p:cNvPr>
            <p:cNvPicPr>
              <a:picLocks noChangeAspect="1"/>
            </p:cNvPicPr>
            <p:nvPr/>
          </p:nvPicPr>
          <p:blipFill rotWithShape="1">
            <a:blip r:embed="rId2"/>
            <a:srcRect r="20042" b="76143"/>
            <a:stretch/>
          </p:blipFill>
          <p:spPr>
            <a:xfrm>
              <a:off x="399234" y="1193450"/>
              <a:ext cx="5026569" cy="1265728"/>
            </a:xfrm>
            <a:prstGeom prst="rect">
              <a:avLst/>
            </a:prstGeom>
          </p:spPr>
        </p:pic>
        <p:pic>
          <p:nvPicPr>
            <p:cNvPr id="5" name="그림 4">
              <a:extLst>
                <a:ext uri="{FF2B5EF4-FFF2-40B4-BE49-F238E27FC236}">
                  <a16:creationId xmlns:a16="http://schemas.microsoft.com/office/drawing/2014/main" id="{BFBEE40A-7430-428E-9A68-B07D6FF4E685}"/>
                </a:ext>
              </a:extLst>
            </p:cNvPr>
            <p:cNvPicPr>
              <a:picLocks noChangeAspect="1"/>
            </p:cNvPicPr>
            <p:nvPr/>
          </p:nvPicPr>
          <p:blipFill>
            <a:blip r:embed="rId3"/>
            <a:stretch>
              <a:fillRect/>
            </a:stretch>
          </p:blipFill>
          <p:spPr>
            <a:xfrm>
              <a:off x="5938534" y="1056973"/>
              <a:ext cx="5610266" cy="4552983"/>
            </a:xfrm>
            <a:prstGeom prst="rect">
              <a:avLst/>
            </a:prstGeom>
          </p:spPr>
        </p:pic>
        <p:pic>
          <p:nvPicPr>
            <p:cNvPr id="6" name="그림 5">
              <a:extLst>
                <a:ext uri="{FF2B5EF4-FFF2-40B4-BE49-F238E27FC236}">
                  <a16:creationId xmlns:a16="http://schemas.microsoft.com/office/drawing/2014/main" id="{D586965C-FD7B-4926-A955-E9832440F571}"/>
                </a:ext>
              </a:extLst>
            </p:cNvPr>
            <p:cNvPicPr>
              <a:picLocks noChangeAspect="1"/>
            </p:cNvPicPr>
            <p:nvPr/>
          </p:nvPicPr>
          <p:blipFill rotWithShape="1">
            <a:blip r:embed="rId2"/>
            <a:srcRect t="23765" r="5751"/>
            <a:stretch/>
          </p:blipFill>
          <p:spPr>
            <a:xfrm>
              <a:off x="513355" y="2688608"/>
              <a:ext cx="4798325" cy="3275462"/>
            </a:xfrm>
            <a:prstGeom prst="rect">
              <a:avLst/>
            </a:prstGeom>
          </p:spPr>
        </p:pic>
      </p:grpSp>
    </p:spTree>
    <p:extLst>
      <p:ext uri="{BB962C8B-B14F-4D97-AF65-F5344CB8AC3E}">
        <p14:creationId xmlns:p14="http://schemas.microsoft.com/office/powerpoint/2010/main" val="3688305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8B4DC8A-A12D-426A-A204-82040D9C3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2007"/>
            <a:ext cx="12192000" cy="6205993"/>
          </a:xfrm>
          <a:prstGeom prst="rect">
            <a:avLst/>
          </a:prstGeom>
        </p:spPr>
      </p:pic>
      <p:grpSp>
        <p:nvGrpSpPr>
          <p:cNvPr id="2" name="그룹 1">
            <a:extLst>
              <a:ext uri="{FF2B5EF4-FFF2-40B4-BE49-F238E27FC236}">
                <a16:creationId xmlns:a16="http://schemas.microsoft.com/office/drawing/2014/main" id="{894155C4-45FD-4A78-B5E9-F5C96196987F}"/>
              </a:ext>
            </a:extLst>
          </p:cNvPr>
          <p:cNvGrpSpPr/>
          <p:nvPr/>
        </p:nvGrpSpPr>
        <p:grpSpPr>
          <a:xfrm>
            <a:off x="2462254" y="888355"/>
            <a:ext cx="9144000" cy="2396934"/>
            <a:chOff x="1524000" y="188640"/>
            <a:chExt cx="9144000" cy="2396934"/>
          </a:xfrm>
        </p:grpSpPr>
        <p:cxnSp>
          <p:nvCxnSpPr>
            <p:cNvPr id="15" name="직선 연결선 14"/>
            <p:cNvCxnSpPr/>
            <p:nvPr/>
          </p:nvCxnSpPr>
          <p:spPr>
            <a:xfrm>
              <a:off x="9408368" y="2187791"/>
              <a:ext cx="1259632" cy="1"/>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6" name="직선 연결선 15"/>
            <p:cNvCxnSpPr/>
            <p:nvPr/>
          </p:nvCxnSpPr>
          <p:spPr>
            <a:xfrm>
              <a:off x="1524000" y="1062787"/>
              <a:ext cx="5471592" cy="0"/>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1524000" y="323416"/>
              <a:ext cx="2369559" cy="646331"/>
            </a:xfrm>
            <a:prstGeom prst="rect">
              <a:avLst/>
            </a:prstGeom>
            <a:noFill/>
          </p:spPr>
          <p:txBody>
            <a:bodyPr wrap="none" rtlCol="0">
              <a:spAutoFit/>
            </a:bodyPr>
            <a:lstStyle/>
            <a:p>
              <a:pPr defTabSz="914400" latinLnBrk="1">
                <a:defRPr/>
              </a:pPr>
              <a:r>
                <a:rPr lang="ko-KR" altLang="en-US" sz="3600">
                  <a:solidFill>
                    <a:srgbClr val="4472C4">
                      <a:lumMod val="75000"/>
                    </a:srgbClr>
                  </a:solidFill>
                  <a:latin typeface="12롯데마트드림Bold" panose="02020603020101020101" pitchFamily="18" charset="-127"/>
                  <a:ea typeface="12롯데마트드림Bold" panose="02020603020101020101" pitchFamily="18" charset="-127"/>
                </a:rPr>
                <a:t>감사합니다</a:t>
              </a:r>
              <a:r>
                <a:rPr lang="en-US" altLang="ko-KR" sz="3600">
                  <a:solidFill>
                    <a:srgbClr val="4472C4">
                      <a:lumMod val="75000"/>
                    </a:srgbClr>
                  </a:solidFill>
                  <a:latin typeface="12롯데마트드림Bold" panose="02020603020101020101" pitchFamily="18" charset="-127"/>
                  <a:ea typeface="12롯데마트드림Bold" panose="02020603020101020101" pitchFamily="18" charset="-127"/>
                </a:rPr>
                <a:t>.</a:t>
              </a:r>
              <a:endParaRPr lang="ko-KR" altLang="en-US" sz="3600" dirty="0">
                <a:solidFill>
                  <a:srgbClr val="4472C4">
                    <a:lumMod val="75000"/>
                  </a:srgbClr>
                </a:solidFill>
                <a:latin typeface="12롯데마트드림Bold" panose="02020603020101020101" pitchFamily="18" charset="-127"/>
                <a:ea typeface="12롯데마트드림Bold" panose="02020603020101020101" pitchFamily="18" charset="-127"/>
              </a:endParaRPr>
            </a:p>
          </p:txBody>
        </p:sp>
        <p:sp>
          <p:nvSpPr>
            <p:cNvPr id="18" name="TextBox 17"/>
            <p:cNvSpPr txBox="1"/>
            <p:nvPr/>
          </p:nvSpPr>
          <p:spPr>
            <a:xfrm>
              <a:off x="4299449" y="1062789"/>
              <a:ext cx="2700546" cy="584775"/>
            </a:xfrm>
            <a:prstGeom prst="rect">
              <a:avLst/>
            </a:prstGeom>
            <a:noFill/>
          </p:spPr>
          <p:txBody>
            <a:bodyPr wrap="none" rtlCol="0">
              <a:spAutoFit/>
            </a:bodyPr>
            <a:lstStyle/>
            <a:p>
              <a:pPr algn="r" defTabSz="914400" latinLnBrk="1">
                <a:defRPr/>
              </a:pPr>
              <a:r>
                <a:rPr lang="en-US" altLang="ko-KR" sz="1600" dirty="0">
                  <a:solidFill>
                    <a:srgbClr val="4472C4">
                      <a:lumMod val="75000"/>
                    </a:srgbClr>
                  </a:solidFill>
                  <a:latin typeface="Arial" panose="020B0604020202020204" pitchFamily="34" charset="0"/>
                  <a:ea typeface="나눔스퀘어 Bold" panose="020B0600000101010101" pitchFamily="50" charset="-127"/>
                  <a:cs typeface="Arial" panose="020B0604020202020204" pitchFamily="34" charset="0"/>
                </a:rPr>
                <a:t>Korea Institute of Science</a:t>
              </a:r>
            </a:p>
            <a:p>
              <a:pPr algn="r" defTabSz="914400" latinLnBrk="1">
                <a:defRPr/>
              </a:pPr>
              <a:r>
                <a:rPr lang="en-US" altLang="ko-KR" sz="1600" dirty="0">
                  <a:solidFill>
                    <a:srgbClr val="4472C4">
                      <a:lumMod val="75000"/>
                    </a:srgbClr>
                  </a:solidFill>
                  <a:latin typeface="Arial" panose="020B0604020202020204" pitchFamily="34" charset="0"/>
                  <a:ea typeface="나눔스퀘어 Bold" panose="020B0600000101010101" pitchFamily="50" charset="-127"/>
                  <a:cs typeface="Arial" panose="020B0604020202020204" pitchFamily="34" charset="0"/>
                </a:rPr>
                <a:t>and Technology Information</a:t>
              </a:r>
              <a:endParaRPr lang="ko-KR" altLang="en-US" sz="1600" dirty="0">
                <a:solidFill>
                  <a:srgbClr val="4472C4">
                    <a:lumMod val="75000"/>
                  </a:srgbClr>
                </a:solidFill>
                <a:latin typeface="Arial" panose="020B0604020202020204" pitchFamily="34" charset="0"/>
                <a:ea typeface="나눔스퀘어 Bold" panose="020B0600000101010101" pitchFamily="50" charset="-127"/>
                <a:cs typeface="Arial" panose="020B0604020202020204" pitchFamily="34" charset="0"/>
              </a:endParaRPr>
            </a:p>
          </p:txBody>
        </p:sp>
        <p:sp>
          <p:nvSpPr>
            <p:cNvPr id="14" name="TextBox 13"/>
            <p:cNvSpPr txBox="1"/>
            <p:nvPr/>
          </p:nvSpPr>
          <p:spPr>
            <a:xfrm>
              <a:off x="6831783" y="646582"/>
              <a:ext cx="2800767" cy="1938992"/>
            </a:xfrm>
            <a:prstGeom prst="rect">
              <a:avLst/>
            </a:prstGeom>
            <a:noFill/>
          </p:spPr>
          <p:txBody>
            <a:bodyPr wrap="none" rtlCol="0">
              <a:spAutoFit/>
            </a:bodyPr>
            <a:lstStyle/>
            <a:p>
              <a:pPr defTabSz="914400" latinLnBrk="1">
                <a:defRPr/>
              </a:pPr>
              <a:r>
                <a:rPr lang="en-US" altLang="ko-KR" sz="12000" b="1" dirty="0">
                  <a:solidFill>
                    <a:srgbClr val="4472C4">
                      <a:lumMod val="75000"/>
                    </a:srgbClr>
                  </a:solidFill>
                  <a:latin typeface="Agency FB" panose="020B0503020202020204" pitchFamily="34" charset="0"/>
                  <a:ea typeface="맑은 고딕" panose="020B0503020000020004" pitchFamily="50" charset="-127"/>
                </a:rPr>
                <a:t>KISTI</a:t>
              </a:r>
              <a:endParaRPr lang="ko-KR" altLang="en-US" sz="12000" b="1" dirty="0">
                <a:solidFill>
                  <a:srgbClr val="4472C4">
                    <a:lumMod val="75000"/>
                  </a:srgbClr>
                </a:solidFill>
                <a:latin typeface="Agency FB" panose="020B0503020202020204" pitchFamily="34" charset="0"/>
                <a:ea typeface="맑은 고딕" panose="020B0503020000020004" pitchFamily="50" charset="-127"/>
              </a:endParaRPr>
            </a:p>
          </p:txBody>
        </p:sp>
        <p:sp>
          <p:nvSpPr>
            <p:cNvPr id="8" name="TextBox 7">
              <a:extLst>
                <a:ext uri="{FF2B5EF4-FFF2-40B4-BE49-F238E27FC236}">
                  <a16:creationId xmlns:a16="http://schemas.microsoft.com/office/drawing/2014/main" id="{0C373CB1-7EBC-4101-AFB2-C98478F65995}"/>
                </a:ext>
              </a:extLst>
            </p:cNvPr>
            <p:cNvSpPr txBox="1"/>
            <p:nvPr/>
          </p:nvSpPr>
          <p:spPr>
            <a:xfrm>
              <a:off x="6816080" y="188640"/>
              <a:ext cx="1689886" cy="923330"/>
            </a:xfrm>
            <a:prstGeom prst="rect">
              <a:avLst/>
            </a:prstGeom>
            <a:noFill/>
          </p:spPr>
          <p:txBody>
            <a:bodyPr wrap="none" rtlCol="0">
              <a:spAutoFit/>
            </a:bodyPr>
            <a:lstStyle/>
            <a:p>
              <a:pPr defTabSz="914400" latinLnBrk="1">
                <a:defRPr/>
              </a:pPr>
              <a:r>
                <a:rPr lang="en-US" altLang="ko-KR" sz="5400" b="1" dirty="0">
                  <a:solidFill>
                    <a:srgbClr val="C00000">
                      <a:alpha val="75000"/>
                    </a:srgbClr>
                  </a:solidFill>
                  <a:latin typeface="Agency FB" panose="020B0503020202020204" pitchFamily="34" charset="0"/>
                  <a:ea typeface="맑은 고딕" panose="020B0503020000020004" pitchFamily="50" charset="-127"/>
                </a:rPr>
                <a:t>TRUST</a:t>
              </a:r>
              <a:endParaRPr lang="ko-KR" altLang="en-US" sz="5400" b="1" dirty="0">
                <a:solidFill>
                  <a:srgbClr val="C00000">
                    <a:alpha val="75000"/>
                  </a:srgbClr>
                </a:solidFill>
                <a:latin typeface="Agency FB" panose="020B0503020202020204" pitchFamily="34" charset="0"/>
                <a:ea typeface="맑은 고딕" panose="020B0503020000020004" pitchFamily="50" charset="-127"/>
              </a:endParaRPr>
            </a:p>
          </p:txBody>
        </p:sp>
      </p:grpSp>
    </p:spTree>
    <p:extLst>
      <p:ext uri="{BB962C8B-B14F-4D97-AF65-F5344CB8AC3E}">
        <p14:creationId xmlns:p14="http://schemas.microsoft.com/office/powerpoint/2010/main" val="3595658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2" name="내용 개체 틀 1">
            <a:extLst>
              <a:ext uri="{FF2B5EF4-FFF2-40B4-BE49-F238E27FC236}">
                <a16:creationId xmlns:a16="http://schemas.microsoft.com/office/drawing/2014/main" id="{19138A8D-D8F3-4AE6-9224-3D1A92B66D67}"/>
              </a:ext>
            </a:extLst>
          </p:cNvPr>
          <p:cNvSpPr>
            <a:spLocks noGrp="1"/>
          </p:cNvSpPr>
          <p:nvPr>
            <p:ph idx="4294967295"/>
          </p:nvPr>
        </p:nvSpPr>
        <p:spPr>
          <a:xfrm>
            <a:off x="389614" y="844331"/>
            <a:ext cx="11545294" cy="5301738"/>
          </a:xfrm>
        </p:spPr>
        <p:txBody>
          <a:bodyPr/>
          <a:lstStyle/>
          <a:p>
            <a:r>
              <a:rPr lang="ko-KR" altLang="en-US"/>
              <a:t>같은 의미의 문장을 다음과 같이 자유롭게 쓸 수 있다</a:t>
            </a:r>
            <a:r>
              <a:rPr lang="en-US" altLang="ko-KR"/>
              <a:t>.</a:t>
            </a:r>
          </a:p>
          <a:p>
            <a:pPr lvl="1"/>
            <a:r>
              <a:rPr lang="ko-KR" altLang="en-US"/>
              <a:t>아래 예제 </a:t>
            </a:r>
            <a:r>
              <a:rPr lang="en-US" altLang="ko-KR"/>
              <a:t>3.</a:t>
            </a:r>
            <a:r>
              <a:rPr lang="ko-KR" altLang="en-US"/>
              <a:t>번의 경우 주어까지 생략했다</a:t>
            </a:r>
            <a:r>
              <a:rPr lang="en-US" altLang="ko-KR"/>
              <a:t>.</a:t>
            </a:r>
            <a:endParaRPr lang="ko-KR" altLang="en-US"/>
          </a:p>
          <a:p>
            <a:endParaRPr lang="ko-KR" altLang="en-US"/>
          </a:p>
        </p:txBody>
      </p:sp>
      <p:sp>
        <p:nvSpPr>
          <p:cNvPr id="480" name="Google Shape;480;p3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lt1"/>
              </a:buClr>
              <a:buSzPts val="3600"/>
              <a:buFont typeface="Arial"/>
              <a:buNone/>
            </a:pPr>
            <a:r>
              <a:rPr lang="en-US" b="1"/>
              <a:t>한국어는 주어 생략은 물론 어순도 중요하지 않다.</a:t>
            </a:r>
            <a:endParaRPr b="1"/>
          </a:p>
        </p:txBody>
      </p:sp>
      <p:sp>
        <p:nvSpPr>
          <p:cNvPr id="484" name="Google Shape;484;p32"/>
          <p:cNvSpPr txBox="1"/>
          <p:nvPr/>
        </p:nvSpPr>
        <p:spPr>
          <a:xfrm>
            <a:off x="3108194" y="2274858"/>
            <a:ext cx="5032696" cy="230828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a:latin typeface="나눔스퀘어 Bold" panose="020B0600000101010101" pitchFamily="50" charset="-127"/>
                <a:ea typeface="나눔스퀘어 Bold" panose="020B0600000101010101" pitchFamily="50" charset="-127"/>
                <a:cs typeface="Arial"/>
                <a:sym typeface="Arial"/>
              </a:rPr>
              <a:t>1. 나는 운동을 했어. 체육관에서.</a:t>
            </a:r>
            <a:endParaRPr>
              <a:latin typeface="나눔스퀘어 Bold" panose="020B0600000101010101" pitchFamily="50" charset="-127"/>
              <a:ea typeface="나눔스퀘어 Bold" panose="020B0600000101010101" pitchFamily="50" charset="-127"/>
            </a:endParaRPr>
          </a:p>
          <a:p>
            <a:pPr marL="0" marR="0" lvl="0" indent="0" algn="l" rtl="0">
              <a:lnSpc>
                <a:spcPct val="150000"/>
              </a:lnSpc>
              <a:spcBef>
                <a:spcPts val="0"/>
              </a:spcBef>
              <a:spcAft>
                <a:spcPts val="0"/>
              </a:spcAft>
              <a:buNone/>
            </a:pPr>
            <a:r>
              <a:rPr lang="en-US" sz="2400" b="1">
                <a:latin typeface="나눔스퀘어 Bold" panose="020B0600000101010101" pitchFamily="50" charset="-127"/>
                <a:ea typeface="나눔스퀘어 Bold" panose="020B0600000101010101" pitchFamily="50" charset="-127"/>
                <a:cs typeface="Arial"/>
                <a:sym typeface="Arial"/>
              </a:rPr>
              <a:t>2. 나는 체육관에서 운동을 했어.</a:t>
            </a:r>
            <a:endParaRPr>
              <a:latin typeface="나눔스퀘어 Bold" panose="020B0600000101010101" pitchFamily="50" charset="-127"/>
              <a:ea typeface="나눔스퀘어 Bold" panose="020B0600000101010101" pitchFamily="50" charset="-127"/>
            </a:endParaRPr>
          </a:p>
          <a:p>
            <a:pPr marL="0" marR="0" lvl="0" indent="0" algn="l" rtl="0">
              <a:lnSpc>
                <a:spcPct val="150000"/>
              </a:lnSpc>
              <a:spcBef>
                <a:spcPts val="0"/>
              </a:spcBef>
              <a:spcAft>
                <a:spcPts val="0"/>
              </a:spcAft>
              <a:buNone/>
            </a:pPr>
            <a:r>
              <a:rPr lang="en-US" sz="2400" b="1">
                <a:latin typeface="나눔스퀘어 Bold" panose="020B0600000101010101" pitchFamily="50" charset="-127"/>
                <a:ea typeface="나눔스퀘어 Bold" panose="020B0600000101010101" pitchFamily="50" charset="-127"/>
                <a:cs typeface="Arial"/>
                <a:sym typeface="Arial"/>
              </a:rPr>
              <a:t>3. (나는) 체육관에서 운동했어.</a:t>
            </a:r>
            <a:endParaRPr>
              <a:latin typeface="나눔스퀘어 Bold" panose="020B0600000101010101" pitchFamily="50" charset="-127"/>
              <a:ea typeface="나눔스퀘어 Bold" panose="020B0600000101010101" pitchFamily="50" charset="-127"/>
            </a:endParaRPr>
          </a:p>
          <a:p>
            <a:pPr marL="0" marR="0" lvl="0" indent="0" algn="l" rtl="0">
              <a:lnSpc>
                <a:spcPct val="150000"/>
              </a:lnSpc>
              <a:spcBef>
                <a:spcPts val="0"/>
              </a:spcBef>
              <a:spcAft>
                <a:spcPts val="0"/>
              </a:spcAft>
              <a:buNone/>
            </a:pPr>
            <a:r>
              <a:rPr lang="en-US" sz="2400" b="1">
                <a:latin typeface="나눔스퀘어 Bold" panose="020B0600000101010101" pitchFamily="50" charset="-127"/>
                <a:ea typeface="나눔스퀘어 Bold" panose="020B0600000101010101" pitchFamily="50" charset="-127"/>
                <a:cs typeface="Arial"/>
                <a:sym typeface="Arial"/>
              </a:rPr>
              <a:t>4. 나는 운동을 체육관에서 했어.</a:t>
            </a:r>
            <a:endParaRPr sz="2400">
              <a:latin typeface="나눔스퀘어 Bold" panose="020B0600000101010101" pitchFamily="50" charset="-127"/>
              <a:ea typeface="나눔스퀘어 Bold" panose="020B0600000101010101" pitchFamily="50" charset="-127"/>
              <a:cs typeface="Arial"/>
              <a:sym typeface="Arial"/>
            </a:endParaRPr>
          </a:p>
        </p:txBody>
      </p:sp>
      <p:sp>
        <p:nvSpPr>
          <p:cNvPr id="485" name="Google Shape;485;p32"/>
          <p:cNvSpPr txBox="1"/>
          <p:nvPr/>
        </p:nvSpPr>
        <p:spPr>
          <a:xfrm>
            <a:off x="995302" y="5081566"/>
            <a:ext cx="104551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뒤에서</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학습할</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다음</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단어를</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예측하는</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Language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Model에게는</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매우</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혼란스러운</a:t>
            </a:r>
            <a:r>
              <a:rPr lang="en-US" sz="2000" b="1" dirty="0">
                <a:solidFill>
                  <a:srgbClr val="C00000"/>
                </a:solidFill>
                <a:latin typeface="나눔스퀘어 Bold" panose="020B0600000101010101" pitchFamily="50" charset="-127"/>
                <a:ea typeface="나눔스퀘어 Bold" panose="020B0600000101010101" pitchFamily="50" charset="-127"/>
                <a:cs typeface="Arial"/>
                <a:sym typeface="Arial"/>
              </a:rPr>
              <a:t> </a:t>
            </a:r>
            <a:r>
              <a:rPr lang="en-US" sz="2000" b="1" dirty="0" err="1">
                <a:solidFill>
                  <a:srgbClr val="C00000"/>
                </a:solidFill>
                <a:latin typeface="나눔스퀘어 Bold" panose="020B0600000101010101" pitchFamily="50" charset="-127"/>
                <a:ea typeface="나눔스퀘어 Bold" panose="020B0600000101010101" pitchFamily="50" charset="-127"/>
                <a:cs typeface="Arial"/>
                <a:sym typeface="Arial"/>
              </a:rPr>
              <a:t>상황</a:t>
            </a:r>
            <a:endParaRPr sz="2000" b="1" dirty="0">
              <a:solidFill>
                <a:srgbClr val="C00000"/>
              </a:solidFill>
              <a:latin typeface="나눔스퀘어 Bold" panose="020B0600000101010101" pitchFamily="50" charset="-127"/>
              <a:ea typeface="나눔스퀘어 Bold" panose="020B0600000101010101" pitchFamily="50" charset="-127"/>
              <a:cs typeface="Arial"/>
              <a:sym typeface="Arial"/>
            </a:endParaRPr>
          </a:p>
        </p:txBody>
      </p:sp>
      <p:sp>
        <p:nvSpPr>
          <p:cNvPr id="7" name="사각형: 둥근 모서리 6">
            <a:extLst>
              <a:ext uri="{FF2B5EF4-FFF2-40B4-BE49-F238E27FC236}">
                <a16:creationId xmlns:a16="http://schemas.microsoft.com/office/drawing/2014/main" id="{6BA62C6A-53E1-43A3-AA46-8CAA86E0D66A}"/>
              </a:ext>
            </a:extLst>
          </p:cNvPr>
          <p:cNvSpPr/>
          <p:nvPr/>
        </p:nvSpPr>
        <p:spPr>
          <a:xfrm>
            <a:off x="2761709" y="2224979"/>
            <a:ext cx="6225341" cy="2540442"/>
          </a:xfrm>
          <a:prstGeom prst="roundRect">
            <a:avLst/>
          </a:prstGeom>
          <a:solidFill>
            <a:schemeClr val="accent4">
              <a:lumMod val="20000"/>
              <a:lumOff val="80000"/>
              <a:alpha val="3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C05395C-B0BB-4D8F-BD14-6C02E1E77510}"/>
              </a:ext>
            </a:extLst>
          </p:cNvPr>
          <p:cNvSpPr>
            <a:spLocks noGrp="1"/>
          </p:cNvSpPr>
          <p:nvPr>
            <p:ph type="sldNum" sz="quarter" idx="12"/>
          </p:nvPr>
        </p:nvSpPr>
        <p:spPr/>
        <p:txBody>
          <a:bodyPr/>
          <a:lstStyle/>
          <a:p>
            <a:fld id="{634DECA5-6CD8-44AF-ACED-5DC73A540B1E}" type="slidenum">
              <a:rPr lang="ko-KR" altLang="en-US" smtClean="0"/>
              <a:pPr/>
              <a:t>6</a:t>
            </a:fld>
            <a:endParaRPr lang="ko-KR" altLang="en-US"/>
          </a:p>
        </p:txBody>
      </p:sp>
      <p:sp>
        <p:nvSpPr>
          <p:cNvPr id="4" name="제목 3">
            <a:extLst>
              <a:ext uri="{FF2B5EF4-FFF2-40B4-BE49-F238E27FC236}">
                <a16:creationId xmlns:a16="http://schemas.microsoft.com/office/drawing/2014/main" id="{202AE7CA-C866-45E2-916A-65C76A3C86E5}"/>
              </a:ext>
            </a:extLst>
          </p:cNvPr>
          <p:cNvSpPr>
            <a:spLocks noGrp="1"/>
          </p:cNvSpPr>
          <p:nvPr>
            <p:ph type="title"/>
          </p:nvPr>
        </p:nvSpPr>
        <p:spPr/>
        <p:txBody>
          <a:bodyPr/>
          <a:lstStyle/>
          <a:p>
            <a:r>
              <a:rPr lang="ko-KR" altLang="en-US" dirty="0"/>
              <a:t>한국어는 형태소</a:t>
            </a:r>
            <a:r>
              <a:rPr lang="en-US" altLang="ko-KR" dirty="0"/>
              <a:t>(Morpheme)</a:t>
            </a:r>
            <a:r>
              <a:rPr lang="ko-KR" altLang="en-US" dirty="0"/>
              <a:t>로 </a:t>
            </a:r>
            <a:r>
              <a:rPr lang="ko-KR" altLang="en-US" dirty="0" err="1"/>
              <a:t>토큰화한다</a:t>
            </a:r>
            <a:r>
              <a:rPr lang="en-US" altLang="ko-KR" dirty="0"/>
              <a:t>.</a:t>
            </a:r>
            <a:endParaRPr lang="ko-KR" altLang="en-US" dirty="0"/>
          </a:p>
        </p:txBody>
      </p:sp>
      <p:pic>
        <p:nvPicPr>
          <p:cNvPr id="2050" name="Picture 2" descr="https://heung-bae-lee.github.io/image/Morphs.png">
            <a:extLst>
              <a:ext uri="{FF2B5EF4-FFF2-40B4-BE49-F238E27FC236}">
                <a16:creationId xmlns:a16="http://schemas.microsoft.com/office/drawing/2014/main" id="{BDB030D6-E9FB-42B0-8C70-E7A62C33A41C}"/>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2971" b="18281"/>
          <a:stretch/>
        </p:blipFill>
        <p:spPr bwMode="auto">
          <a:xfrm>
            <a:off x="1372790" y="1569308"/>
            <a:ext cx="8464693" cy="36452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C4E1BC-379D-4814-B721-5B0B8794E076}"/>
              </a:ext>
            </a:extLst>
          </p:cNvPr>
          <p:cNvSpPr txBox="1"/>
          <p:nvPr/>
        </p:nvSpPr>
        <p:spPr>
          <a:xfrm>
            <a:off x="1742302" y="952413"/>
            <a:ext cx="2028119" cy="369332"/>
          </a:xfrm>
          <a:prstGeom prst="rect">
            <a:avLst/>
          </a:prstGeom>
          <a:noFill/>
        </p:spPr>
        <p:txBody>
          <a:bodyPr wrap="none" rtlCol="0">
            <a:spAutoFit/>
          </a:bodyPr>
          <a:lstStyle/>
          <a:p>
            <a:r>
              <a:rPr lang="ko-KR" altLang="en-US" dirty="0">
                <a:solidFill>
                  <a:srgbClr val="C00000"/>
                </a:solidFill>
                <a:latin typeface="12롯데마트드림Bold" panose="02020603020101020101" pitchFamily="18" charset="-127"/>
                <a:ea typeface="12롯데마트드림Bold" panose="02020603020101020101" pitchFamily="18" charset="-127"/>
              </a:rPr>
              <a:t>한국어는 교착어다</a:t>
            </a:r>
            <a:r>
              <a:rPr lang="en-US" altLang="ko-KR" dirty="0">
                <a:solidFill>
                  <a:srgbClr val="C00000"/>
                </a:solidFill>
                <a:latin typeface="12롯데마트드림Bold" panose="02020603020101020101" pitchFamily="18" charset="-127"/>
                <a:ea typeface="12롯데마트드림Bold" panose="02020603020101020101" pitchFamily="18" charset="-127"/>
              </a:rPr>
              <a:t>. </a:t>
            </a:r>
            <a:endParaRPr lang="ko-KR" altLang="en-US" dirty="0">
              <a:solidFill>
                <a:srgbClr val="C00000"/>
              </a:solidFill>
              <a:latin typeface="12롯데마트드림Bold" panose="02020603020101020101" pitchFamily="18" charset="-127"/>
              <a:ea typeface="12롯데마트드림Bold" panose="02020603020101020101" pitchFamily="18" charset="-127"/>
            </a:endParaRPr>
          </a:p>
        </p:txBody>
      </p:sp>
    </p:spTree>
    <p:extLst>
      <p:ext uri="{BB962C8B-B14F-4D97-AF65-F5344CB8AC3E}">
        <p14:creationId xmlns:p14="http://schemas.microsoft.com/office/powerpoint/2010/main" val="2184494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6A834D-B88C-4F2C-B131-AFB1E691070D}"/>
              </a:ext>
            </a:extLst>
          </p:cNvPr>
          <p:cNvSpPr>
            <a:spLocks noGrp="1"/>
          </p:cNvSpPr>
          <p:nvPr>
            <p:ph type="sldNum" sz="quarter" idx="12"/>
          </p:nvPr>
        </p:nvSpPr>
        <p:spPr/>
        <p:txBody>
          <a:bodyPr/>
          <a:lstStyle/>
          <a:p>
            <a:fld id="{634DECA5-6CD8-44AF-ACED-5DC73A540B1E}" type="slidenum">
              <a:rPr lang="ko-KR" altLang="en-US" smtClean="0"/>
              <a:pPr/>
              <a:t>7</a:t>
            </a:fld>
            <a:endParaRPr lang="ko-KR" altLang="en-US"/>
          </a:p>
        </p:txBody>
      </p:sp>
      <p:sp>
        <p:nvSpPr>
          <p:cNvPr id="4" name="제목 3">
            <a:extLst>
              <a:ext uri="{FF2B5EF4-FFF2-40B4-BE49-F238E27FC236}">
                <a16:creationId xmlns:a16="http://schemas.microsoft.com/office/drawing/2014/main" id="{0F5EB20E-EB94-4AFA-BC18-EBFDA279A1E9}"/>
              </a:ext>
            </a:extLst>
          </p:cNvPr>
          <p:cNvSpPr>
            <a:spLocks noGrp="1"/>
          </p:cNvSpPr>
          <p:nvPr>
            <p:ph type="title"/>
          </p:nvPr>
        </p:nvSpPr>
        <p:spPr/>
        <p:txBody>
          <a:bodyPr/>
          <a:lstStyle/>
          <a:p>
            <a:r>
              <a:rPr lang="ko-KR" altLang="en-US" dirty="0"/>
              <a:t>한글 형태소 분석 및 토큰화 </a:t>
            </a:r>
            <a:r>
              <a:rPr lang="en-US" altLang="ko-KR" dirty="0"/>
              <a:t>(</a:t>
            </a:r>
            <a:r>
              <a:rPr lang="ko-KR" altLang="en-US" dirty="0"/>
              <a:t>예제</a:t>
            </a:r>
            <a:r>
              <a:rPr lang="en-US" altLang="ko-KR" dirty="0"/>
              <a:t>)</a:t>
            </a:r>
            <a:r>
              <a:rPr lang="ko-KR" altLang="en-US" dirty="0"/>
              <a:t> </a:t>
            </a:r>
          </a:p>
        </p:txBody>
      </p:sp>
      <p:pic>
        <p:nvPicPr>
          <p:cNvPr id="9" name="Picture 2" descr="https://heung-bae-lee.github.io/image/Morphs_analysis.png">
            <a:extLst>
              <a:ext uri="{FF2B5EF4-FFF2-40B4-BE49-F238E27FC236}">
                <a16:creationId xmlns:a16="http://schemas.microsoft.com/office/drawing/2014/main" id="{FC30022B-A2DF-4F39-97C1-3C2FA94699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62" t="82416" r="2002" b="882"/>
          <a:stretch/>
        </p:blipFill>
        <p:spPr bwMode="auto">
          <a:xfrm>
            <a:off x="837801" y="881448"/>
            <a:ext cx="7095238" cy="88556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AE14029E-B3EB-4A8D-AADF-36859B98E326}"/>
              </a:ext>
            </a:extLst>
          </p:cNvPr>
          <p:cNvGrpSpPr/>
          <p:nvPr/>
        </p:nvGrpSpPr>
        <p:grpSpPr>
          <a:xfrm>
            <a:off x="720024" y="2155536"/>
            <a:ext cx="10430487" cy="2801829"/>
            <a:chOff x="682954" y="1955522"/>
            <a:chExt cx="10430487" cy="2801829"/>
          </a:xfrm>
        </p:grpSpPr>
        <p:pic>
          <p:nvPicPr>
            <p:cNvPr id="3" name="그림 2">
              <a:extLst>
                <a:ext uri="{FF2B5EF4-FFF2-40B4-BE49-F238E27FC236}">
                  <a16:creationId xmlns:a16="http://schemas.microsoft.com/office/drawing/2014/main" id="{369C9DAC-9713-4A05-B723-C7D2253A3EF9}"/>
                </a:ext>
              </a:extLst>
            </p:cNvPr>
            <p:cNvPicPr>
              <a:picLocks noChangeAspect="1"/>
            </p:cNvPicPr>
            <p:nvPr/>
          </p:nvPicPr>
          <p:blipFill>
            <a:blip r:embed="rId3"/>
            <a:stretch>
              <a:fillRect/>
            </a:stretch>
          </p:blipFill>
          <p:spPr>
            <a:xfrm>
              <a:off x="682954" y="1955522"/>
              <a:ext cx="3790978" cy="657230"/>
            </a:xfrm>
            <a:prstGeom prst="rect">
              <a:avLst/>
            </a:prstGeom>
          </p:spPr>
        </p:pic>
        <p:pic>
          <p:nvPicPr>
            <p:cNvPr id="6" name="그림 5">
              <a:extLst>
                <a:ext uri="{FF2B5EF4-FFF2-40B4-BE49-F238E27FC236}">
                  <a16:creationId xmlns:a16="http://schemas.microsoft.com/office/drawing/2014/main" id="{3F66046F-26E8-4AA4-9CF4-7AAF5A6DA926}"/>
                </a:ext>
              </a:extLst>
            </p:cNvPr>
            <p:cNvPicPr>
              <a:picLocks noChangeAspect="1"/>
            </p:cNvPicPr>
            <p:nvPr/>
          </p:nvPicPr>
          <p:blipFill rotWithShape="1">
            <a:blip r:embed="rId4"/>
            <a:srcRect l="3007" b="-596"/>
            <a:stretch/>
          </p:blipFill>
          <p:spPr>
            <a:xfrm>
              <a:off x="682954" y="2716427"/>
              <a:ext cx="10430487" cy="2040924"/>
            </a:xfrm>
            <a:prstGeom prst="rect">
              <a:avLst/>
            </a:prstGeom>
          </p:spPr>
        </p:pic>
      </p:grpSp>
    </p:spTree>
    <p:extLst>
      <p:ext uri="{BB962C8B-B14F-4D97-AF65-F5344CB8AC3E}">
        <p14:creationId xmlns:p14="http://schemas.microsoft.com/office/powerpoint/2010/main" val="422241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D82CAB56-8425-45DE-9C16-2C19D374BF26}"/>
              </a:ext>
            </a:extLst>
          </p:cNvPr>
          <p:cNvSpPr>
            <a:spLocks noGrp="1"/>
          </p:cNvSpPr>
          <p:nvPr>
            <p:ph type="sldNum" sz="quarter" idx="12"/>
          </p:nvPr>
        </p:nvSpPr>
        <p:spPr/>
        <p:txBody>
          <a:bodyPr/>
          <a:lstStyle/>
          <a:p>
            <a:fld id="{634DECA5-6CD8-44AF-ACED-5DC73A540B1E}" type="slidenum">
              <a:rPr lang="ko-KR" altLang="en-US" smtClean="0"/>
              <a:pPr/>
              <a:t>8</a:t>
            </a:fld>
            <a:endParaRPr lang="ko-KR" altLang="en-US"/>
          </a:p>
        </p:txBody>
      </p:sp>
      <p:sp>
        <p:nvSpPr>
          <p:cNvPr id="4" name="제목 3">
            <a:extLst>
              <a:ext uri="{FF2B5EF4-FFF2-40B4-BE49-F238E27FC236}">
                <a16:creationId xmlns:a16="http://schemas.microsoft.com/office/drawing/2014/main" id="{AE81D419-66FD-4462-89D0-FFF01092777E}"/>
              </a:ext>
            </a:extLst>
          </p:cNvPr>
          <p:cNvSpPr>
            <a:spLocks noGrp="1"/>
          </p:cNvSpPr>
          <p:nvPr>
            <p:ph type="title"/>
          </p:nvPr>
        </p:nvSpPr>
        <p:spPr/>
        <p:txBody>
          <a:bodyPr/>
          <a:lstStyle/>
          <a:p>
            <a:r>
              <a:rPr lang="ko-KR" altLang="en-US" dirty="0"/>
              <a:t>텍스트 </a:t>
            </a:r>
            <a:r>
              <a:rPr lang="ko-KR" altLang="en-US" dirty="0" err="1"/>
              <a:t>전처리</a:t>
            </a:r>
            <a:r>
              <a:rPr lang="ko-KR" altLang="en-US" dirty="0"/>
              <a:t> </a:t>
            </a:r>
          </a:p>
        </p:txBody>
      </p:sp>
      <p:sp>
        <p:nvSpPr>
          <p:cNvPr id="2" name="내용 개체 틀 1">
            <a:extLst>
              <a:ext uri="{FF2B5EF4-FFF2-40B4-BE49-F238E27FC236}">
                <a16:creationId xmlns:a16="http://schemas.microsoft.com/office/drawing/2014/main" id="{9A671AB7-FE51-4AE7-A71A-4201B3159674}"/>
              </a:ext>
            </a:extLst>
          </p:cNvPr>
          <p:cNvSpPr>
            <a:spLocks noGrp="1"/>
          </p:cNvSpPr>
          <p:nvPr>
            <p:ph idx="1"/>
          </p:nvPr>
        </p:nvSpPr>
        <p:spPr/>
        <p:txBody>
          <a:bodyPr/>
          <a:lstStyle/>
          <a:p>
            <a:r>
              <a:rPr lang="ko-KR" altLang="en-US" dirty="0"/>
              <a:t>자연어 처리의 시작인 텍스트 전처리는 텍스트를 사용해서 사전에 처리하는 작업이다</a:t>
            </a:r>
            <a:r>
              <a:rPr lang="en-US" altLang="ko-KR" dirty="0"/>
              <a:t>. </a:t>
            </a:r>
          </a:p>
          <a:p>
            <a:pPr lvl="1"/>
            <a:r>
              <a:rPr lang="ko-KR" altLang="en-US" dirty="0"/>
              <a:t>텍스트 </a:t>
            </a:r>
            <a:r>
              <a:rPr lang="ko-KR" altLang="en-US" dirty="0" err="1"/>
              <a:t>전처리</a:t>
            </a:r>
            <a:r>
              <a:rPr lang="ko-KR" altLang="en-US" dirty="0"/>
              <a:t> 과정은 자연어처리에서 절반 이상을 차지한다</a:t>
            </a:r>
            <a:r>
              <a:rPr lang="en-US" altLang="ko-KR" dirty="0"/>
              <a:t>. </a:t>
            </a:r>
          </a:p>
          <a:p>
            <a:endParaRPr lang="ko-KR" altLang="en-US" dirty="0"/>
          </a:p>
        </p:txBody>
      </p:sp>
      <p:pic>
        <p:nvPicPr>
          <p:cNvPr id="5" name="그림 4">
            <a:extLst>
              <a:ext uri="{FF2B5EF4-FFF2-40B4-BE49-F238E27FC236}">
                <a16:creationId xmlns:a16="http://schemas.microsoft.com/office/drawing/2014/main" id="{C4AE4705-DD8E-4807-94A3-EFE173D72081}"/>
              </a:ext>
            </a:extLst>
          </p:cNvPr>
          <p:cNvPicPr>
            <a:picLocks noChangeAspect="1"/>
          </p:cNvPicPr>
          <p:nvPr/>
        </p:nvPicPr>
        <p:blipFill rotWithShape="1">
          <a:blip r:embed="rId2"/>
          <a:srcRect l="1847" t="12951"/>
          <a:stretch/>
        </p:blipFill>
        <p:spPr>
          <a:xfrm>
            <a:off x="1922433" y="1911265"/>
            <a:ext cx="7463503" cy="3447967"/>
          </a:xfrm>
          <a:prstGeom prst="rect">
            <a:avLst/>
          </a:prstGeom>
        </p:spPr>
      </p:pic>
    </p:spTree>
    <p:extLst>
      <p:ext uri="{BB962C8B-B14F-4D97-AF65-F5344CB8AC3E}">
        <p14:creationId xmlns:p14="http://schemas.microsoft.com/office/powerpoint/2010/main" val="143095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9A5B49F5-5EE0-4025-87C8-8AF3B1C8DD8C}"/>
              </a:ext>
            </a:extLst>
          </p:cNvPr>
          <p:cNvSpPr>
            <a:spLocks noGrp="1"/>
          </p:cNvSpPr>
          <p:nvPr>
            <p:ph type="sldNum" sz="quarter" idx="12"/>
          </p:nvPr>
        </p:nvSpPr>
        <p:spPr/>
        <p:txBody>
          <a:bodyPr/>
          <a:lstStyle/>
          <a:p>
            <a:fld id="{634DECA5-6CD8-44AF-ACED-5DC73A540B1E}" type="slidenum">
              <a:rPr lang="ko-KR" altLang="en-US" smtClean="0"/>
              <a:pPr/>
              <a:t>9</a:t>
            </a:fld>
            <a:endParaRPr lang="ko-KR" altLang="en-US"/>
          </a:p>
        </p:txBody>
      </p:sp>
      <p:sp>
        <p:nvSpPr>
          <p:cNvPr id="3" name="제목 2">
            <a:extLst>
              <a:ext uri="{FF2B5EF4-FFF2-40B4-BE49-F238E27FC236}">
                <a16:creationId xmlns:a16="http://schemas.microsoft.com/office/drawing/2014/main" id="{BA14FD3E-DE21-43AE-BDC3-71DA16BEBDFB}"/>
              </a:ext>
            </a:extLst>
          </p:cNvPr>
          <p:cNvSpPr>
            <a:spLocks noGrp="1"/>
          </p:cNvSpPr>
          <p:nvPr>
            <p:ph type="title"/>
          </p:nvPr>
        </p:nvSpPr>
        <p:spPr/>
        <p:txBody>
          <a:bodyPr/>
          <a:lstStyle/>
          <a:p>
            <a:r>
              <a:rPr lang="en-US" altLang="ko-KR" dirty="0"/>
              <a:t>(1) </a:t>
            </a:r>
            <a:r>
              <a:rPr lang="ko-KR" altLang="en-US" dirty="0"/>
              <a:t>토큰화 </a:t>
            </a:r>
          </a:p>
        </p:txBody>
      </p:sp>
      <p:sp>
        <p:nvSpPr>
          <p:cNvPr id="4" name="내용 개체 틀 3">
            <a:extLst>
              <a:ext uri="{FF2B5EF4-FFF2-40B4-BE49-F238E27FC236}">
                <a16:creationId xmlns:a16="http://schemas.microsoft.com/office/drawing/2014/main" id="{BD6BB6A8-C60F-4685-A67E-41DA203744A1}"/>
              </a:ext>
            </a:extLst>
          </p:cNvPr>
          <p:cNvSpPr>
            <a:spLocks noGrp="1"/>
          </p:cNvSpPr>
          <p:nvPr>
            <p:ph idx="1"/>
          </p:nvPr>
        </p:nvSpPr>
        <p:spPr/>
        <p:txBody>
          <a:bodyPr/>
          <a:lstStyle/>
          <a:p>
            <a:r>
              <a:rPr lang="ko-KR" altLang="en-US" dirty="0"/>
              <a:t>토큰화</a:t>
            </a:r>
            <a:r>
              <a:rPr lang="en-US" altLang="ko-KR" dirty="0"/>
              <a:t>(tokenization)</a:t>
            </a:r>
            <a:r>
              <a:rPr lang="ko-KR" altLang="en-US" dirty="0"/>
              <a:t>은 텍스트를 특정 단위인 토큰</a:t>
            </a:r>
            <a:r>
              <a:rPr lang="en-US" altLang="ko-KR" dirty="0"/>
              <a:t>(token)</a:t>
            </a:r>
            <a:r>
              <a:rPr lang="ko-KR" altLang="en-US" dirty="0"/>
              <a:t>으로 나누는 작업이다</a:t>
            </a:r>
            <a:r>
              <a:rPr lang="en-US" altLang="ko-KR" dirty="0"/>
              <a:t>. </a:t>
            </a:r>
          </a:p>
          <a:p>
            <a:pPr lvl="1"/>
            <a:r>
              <a:rPr lang="ko-KR" altLang="en-US" dirty="0"/>
              <a:t>보통 토큰의 기준을 단어</a:t>
            </a:r>
            <a:r>
              <a:rPr lang="en-US" altLang="ko-KR" dirty="0"/>
              <a:t>(word)</a:t>
            </a:r>
            <a:r>
              <a:rPr lang="ko-KR" altLang="en-US" dirty="0"/>
              <a:t>이다</a:t>
            </a:r>
            <a:r>
              <a:rPr lang="en-US" altLang="ko-KR" dirty="0"/>
              <a:t>. </a:t>
            </a:r>
          </a:p>
          <a:p>
            <a:r>
              <a:rPr lang="en-US" altLang="ko-KR" dirty="0" err="1"/>
              <a:t>text_to_word_sequence</a:t>
            </a:r>
            <a:r>
              <a:rPr lang="en-US" altLang="ko-KR" dirty="0"/>
              <a:t>() </a:t>
            </a:r>
            <a:r>
              <a:rPr lang="ko-KR" altLang="en-US" dirty="0"/>
              <a:t>함수를 이용한 단어 토큰화 </a:t>
            </a:r>
          </a:p>
        </p:txBody>
      </p:sp>
      <p:grpSp>
        <p:nvGrpSpPr>
          <p:cNvPr id="7" name="그룹 6">
            <a:extLst>
              <a:ext uri="{FF2B5EF4-FFF2-40B4-BE49-F238E27FC236}">
                <a16:creationId xmlns:a16="http://schemas.microsoft.com/office/drawing/2014/main" id="{8FFF2E03-9727-4D8D-845A-D11AF36C9334}"/>
              </a:ext>
            </a:extLst>
          </p:cNvPr>
          <p:cNvGrpSpPr/>
          <p:nvPr/>
        </p:nvGrpSpPr>
        <p:grpSpPr>
          <a:xfrm>
            <a:off x="1575605" y="2447918"/>
            <a:ext cx="6981876" cy="2970259"/>
            <a:chOff x="1575605" y="2447918"/>
            <a:chExt cx="6981876" cy="2970259"/>
          </a:xfrm>
        </p:grpSpPr>
        <p:pic>
          <p:nvPicPr>
            <p:cNvPr id="5" name="그림 4">
              <a:extLst>
                <a:ext uri="{FF2B5EF4-FFF2-40B4-BE49-F238E27FC236}">
                  <a16:creationId xmlns:a16="http://schemas.microsoft.com/office/drawing/2014/main" id="{C2B913B6-1DD3-4DF9-9EF3-FA748AC4FB64}"/>
                </a:ext>
              </a:extLst>
            </p:cNvPr>
            <p:cNvPicPr>
              <a:picLocks noChangeAspect="1"/>
            </p:cNvPicPr>
            <p:nvPr/>
          </p:nvPicPr>
          <p:blipFill>
            <a:blip r:embed="rId2"/>
            <a:stretch>
              <a:fillRect/>
            </a:stretch>
          </p:blipFill>
          <p:spPr>
            <a:xfrm>
              <a:off x="1575605" y="2447918"/>
              <a:ext cx="6981876" cy="1962164"/>
            </a:xfrm>
            <a:prstGeom prst="rect">
              <a:avLst/>
            </a:prstGeom>
          </p:spPr>
        </p:pic>
        <p:sp>
          <p:nvSpPr>
            <p:cNvPr id="6" name="TextBox 5">
              <a:extLst>
                <a:ext uri="{FF2B5EF4-FFF2-40B4-BE49-F238E27FC236}">
                  <a16:creationId xmlns:a16="http://schemas.microsoft.com/office/drawing/2014/main" id="{4C16F581-E1CC-4A72-AD8D-96C429FDD639}"/>
                </a:ext>
              </a:extLst>
            </p:cNvPr>
            <p:cNvSpPr txBox="1"/>
            <p:nvPr/>
          </p:nvSpPr>
          <p:spPr>
            <a:xfrm>
              <a:off x="1938678" y="4587180"/>
              <a:ext cx="5884944" cy="830997"/>
            </a:xfrm>
            <a:prstGeom prst="rect">
              <a:avLst/>
            </a:prstGeom>
            <a:noFill/>
          </p:spPr>
          <p:txBody>
            <a:bodyPr wrap="none" rtlCol="0">
              <a:spAutoFit/>
            </a:bodyPr>
            <a:lstStyle/>
            <a:p>
              <a:pPr marL="342900" indent="-342900">
                <a:buAutoNum type="arabicParenR"/>
              </a:pPr>
              <a:r>
                <a:rPr lang="ko-KR" altLang="en-US" sz="1600" dirty="0">
                  <a:solidFill>
                    <a:srgbClr val="C00000"/>
                  </a:solidFill>
                  <a:latin typeface="12롯데마트드림Bold" panose="02020603020101020101" pitchFamily="18" charset="-127"/>
                  <a:ea typeface="12롯데마트드림Bold" panose="02020603020101020101" pitchFamily="18" charset="-127"/>
                </a:rPr>
                <a:t>단어를 공백</a:t>
              </a:r>
              <a:r>
                <a:rPr lang="en-US" altLang="ko-KR" sz="1600" dirty="0">
                  <a:solidFill>
                    <a:srgbClr val="C00000"/>
                  </a:solidFill>
                  <a:latin typeface="12롯데마트드림Bold" panose="02020603020101020101" pitchFamily="18" charset="-127"/>
                  <a:ea typeface="12롯데마트드림Bold" panose="02020603020101020101" pitchFamily="18" charset="-127"/>
                </a:rPr>
                <a:t> </a:t>
              </a:r>
              <a:r>
                <a:rPr lang="ko-KR" altLang="en-US" sz="1600" dirty="0">
                  <a:solidFill>
                    <a:srgbClr val="C00000"/>
                  </a:solidFill>
                  <a:latin typeface="12롯데마트드림Bold" panose="02020603020101020101" pitchFamily="18" charset="-127"/>
                  <a:ea typeface="12롯데마트드림Bold" panose="02020603020101020101" pitchFamily="18" charset="-127"/>
                </a:rPr>
                <a:t>기준으로 분리한다 </a:t>
              </a:r>
              <a:r>
                <a:rPr lang="en-US" altLang="ko-KR" sz="1600" dirty="0">
                  <a:solidFill>
                    <a:srgbClr val="C00000"/>
                  </a:solidFill>
                  <a:latin typeface="12롯데마트드림Bold" panose="02020603020101020101" pitchFamily="18" charset="-127"/>
                  <a:ea typeface="12롯데마트드림Bold" panose="02020603020101020101" pitchFamily="18" charset="-127"/>
                </a:rPr>
                <a:t>(split= ‘ ‘)</a:t>
              </a:r>
            </a:p>
            <a:p>
              <a:pPr marL="342900" indent="-342900">
                <a:buAutoNum type="arabicParenR"/>
              </a:pPr>
              <a:r>
                <a:rPr lang="en-US" altLang="ko-KR" sz="1600" dirty="0">
                  <a:solidFill>
                    <a:srgbClr val="C00000"/>
                  </a:solidFill>
                  <a:latin typeface="12롯데마트드림Bold" panose="02020603020101020101" pitchFamily="18" charset="-127"/>
                  <a:ea typeface="12롯데마트드림Bold" panose="02020603020101020101" pitchFamily="18" charset="-127"/>
                </a:rPr>
                <a:t>‘(</a:t>
              </a:r>
              <a:r>
                <a:rPr lang="ko-KR" altLang="en-US" sz="1600" dirty="0" err="1">
                  <a:solidFill>
                    <a:srgbClr val="C00000"/>
                  </a:solidFill>
                  <a:latin typeface="12롯데마트드림Bold" panose="02020603020101020101" pitchFamily="18" charset="-127"/>
                  <a:ea typeface="12롯데마트드림Bold" panose="02020603020101020101" pitchFamily="18" charset="-127"/>
                </a:rPr>
                <a:t>어퍼스트로피</a:t>
              </a:r>
              <a:r>
                <a:rPr lang="en-US" altLang="ko-KR" sz="1600" dirty="0">
                  <a:solidFill>
                    <a:srgbClr val="C00000"/>
                  </a:solidFill>
                  <a:latin typeface="12롯데마트드림Bold" panose="02020603020101020101" pitchFamily="18" charset="-127"/>
                  <a:ea typeface="12롯데마트드림Bold" panose="02020603020101020101" pitchFamily="18" charset="-127"/>
                </a:rPr>
                <a:t>) </a:t>
              </a:r>
              <a:r>
                <a:rPr lang="ko-KR" altLang="en-US" sz="1600" dirty="0">
                  <a:solidFill>
                    <a:srgbClr val="C00000"/>
                  </a:solidFill>
                  <a:latin typeface="12롯데마트드림Bold" panose="02020603020101020101" pitchFamily="18" charset="-127"/>
                  <a:ea typeface="12롯데마트드림Bold" panose="02020603020101020101" pitchFamily="18" charset="-127"/>
                </a:rPr>
                <a:t>문자를 제외한 구두점과 제어문자를 필터링한다</a:t>
              </a:r>
              <a:r>
                <a:rPr lang="en-US" altLang="ko-KR" sz="1600" dirty="0">
                  <a:solidFill>
                    <a:srgbClr val="C00000"/>
                  </a:solidFill>
                  <a:latin typeface="12롯데마트드림Bold" panose="02020603020101020101" pitchFamily="18" charset="-127"/>
                  <a:ea typeface="12롯데마트드림Bold" panose="02020603020101020101" pitchFamily="18" charset="-127"/>
                </a:rPr>
                <a:t>.</a:t>
              </a:r>
            </a:p>
            <a:p>
              <a:pPr marL="342900" indent="-342900">
                <a:buAutoNum type="arabicParenR"/>
              </a:pPr>
              <a:r>
                <a:rPr lang="ko-KR" altLang="en-US" sz="1600" dirty="0">
                  <a:solidFill>
                    <a:srgbClr val="C00000"/>
                  </a:solidFill>
                  <a:latin typeface="12롯데마트드림Bold" panose="02020603020101020101" pitchFamily="18" charset="-127"/>
                  <a:ea typeface="12롯데마트드림Bold" panose="02020603020101020101" pitchFamily="18" charset="-127"/>
                </a:rPr>
                <a:t>텍스트를 소문자로 변환한다</a:t>
              </a:r>
              <a:r>
                <a:rPr lang="en-US" altLang="ko-KR" sz="1600" dirty="0">
                  <a:solidFill>
                    <a:srgbClr val="C00000"/>
                  </a:solidFill>
                  <a:latin typeface="12롯데마트드림Bold" panose="02020603020101020101" pitchFamily="18" charset="-127"/>
                  <a:ea typeface="12롯데마트드림Bold" panose="02020603020101020101" pitchFamily="18" charset="-127"/>
                </a:rPr>
                <a:t>. </a:t>
              </a:r>
              <a:endParaRPr lang="ko-KR" altLang="en-US" sz="1600" dirty="0">
                <a:solidFill>
                  <a:srgbClr val="C00000"/>
                </a:solidFill>
                <a:latin typeface="12롯데마트드림Bold" panose="02020603020101020101" pitchFamily="18" charset="-127"/>
                <a:ea typeface="12롯데마트드림Bold" panose="02020603020101020101" pitchFamily="18" charset="-127"/>
              </a:endParaRPr>
            </a:p>
          </p:txBody>
        </p:sp>
      </p:grpSp>
    </p:spTree>
    <p:extLst>
      <p:ext uri="{BB962C8B-B14F-4D97-AF65-F5344CB8AC3E}">
        <p14:creationId xmlns:p14="http://schemas.microsoft.com/office/powerpoint/2010/main" val="2536229441"/>
      </p:ext>
    </p:extLst>
  </p:cSld>
  <p:clrMapOvr>
    <a:masterClrMapping/>
  </p:clrMapOvr>
</p:sld>
</file>

<file path=ppt/theme/theme1.xml><?xml version="1.0" encoding="utf-8"?>
<a:theme xmlns:a="http://schemas.openxmlformats.org/drawingml/2006/main" name="2_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Calibri Light"/>
        <a:ea typeface="나눔스퀘어 Bold"/>
        <a:cs typeface=""/>
      </a:majorFont>
      <a:minorFont>
        <a:latin typeface="Calibri"/>
        <a:ea typeface="나눔스퀘어"/>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6127</TotalTime>
  <Words>3114</Words>
  <Application>Microsoft Office PowerPoint</Application>
  <PresentationFormat>와이드스크린</PresentationFormat>
  <Paragraphs>561</Paragraphs>
  <Slides>45</Slides>
  <Notes>10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45</vt:i4>
      </vt:variant>
    </vt:vector>
  </HeadingPairs>
  <TitlesOfParts>
    <vt:vector size="57" baseType="lpstr">
      <vt:lpstr>12롯데마트드림Bold</vt:lpstr>
      <vt:lpstr>12롯데마트드림Medium</vt:lpstr>
      <vt:lpstr>Spoqa Han Sans Neo Medium</vt:lpstr>
      <vt:lpstr>나눔스퀘어</vt:lpstr>
      <vt:lpstr>나눔스퀘어 Bold</vt:lpstr>
      <vt:lpstr>맑은 고딕</vt:lpstr>
      <vt:lpstr>한컴 말랑말랑 Regular</vt:lpstr>
      <vt:lpstr>Agency FB</vt:lpstr>
      <vt:lpstr>Arial</vt:lpstr>
      <vt:lpstr>Calibri</vt:lpstr>
      <vt:lpstr>Wingdings</vt:lpstr>
      <vt:lpstr>2_Office 테마</vt:lpstr>
      <vt:lpstr>Lecture 10  자연어 처리를 위한 텍스트 전처리</vt:lpstr>
      <vt:lpstr>영어 단어 토큰화의 표준 규칙 </vt:lpstr>
      <vt:lpstr>한국어는 영어보다 자연어 처리가 훨씬 어렵다</vt:lpstr>
      <vt:lpstr>한국어는 띄어쓰기</vt:lpstr>
      <vt:lpstr>한국어는 주어 생략은 물론 어순도 중요하지 않다.</vt:lpstr>
      <vt:lpstr>한국어는 형태소(Morpheme)로 토큰화한다.</vt:lpstr>
      <vt:lpstr>한글 형태소 분석 및 토큰화 (예제) </vt:lpstr>
      <vt:lpstr>텍스트 전처리 </vt:lpstr>
      <vt:lpstr>(1) 토큰화 </vt:lpstr>
      <vt:lpstr>토큰화 예제 : 텍스트를 단어 시퀀스로 토큰화 </vt:lpstr>
      <vt:lpstr>(2) 정수 인코딩(Integer encoding)</vt:lpstr>
      <vt:lpstr>토큰화와 정수 인코딩: Tokenizer()</vt:lpstr>
      <vt:lpstr>(3) 원-핫 인코딩(One-Hot encoding)</vt:lpstr>
      <vt:lpstr>Padding</vt:lpstr>
      <vt:lpstr>정제(Cleaning)</vt:lpstr>
      <vt:lpstr>정제(Cleaning) : 불용어(Stop words) 제거</vt:lpstr>
      <vt:lpstr>정규화 (Normalization)</vt:lpstr>
      <vt:lpstr>불용어(Stopword)</vt:lpstr>
      <vt:lpstr>벡터화 (Vectorization)</vt:lpstr>
      <vt:lpstr>Vectorization : Word Embedding</vt:lpstr>
      <vt:lpstr>원핫 인코딩 (One-hot encoding)은 가장 간단한 단어 표현 방법</vt:lpstr>
      <vt:lpstr>원핫 인코딩의 한계</vt:lpstr>
      <vt:lpstr>원핫 인코딩의 한계</vt:lpstr>
      <vt:lpstr>워드 임베딩이란 무엇인가?</vt:lpstr>
      <vt:lpstr>워드투벡터(Word2Vec)란 무엇인가? </vt:lpstr>
      <vt:lpstr>워드투벡터(Word2Vec) 이해하기</vt:lpstr>
      <vt:lpstr>Word2Vec 학습 방법 </vt:lpstr>
      <vt:lpstr>워드투벡터(Word2Vec) 이해하기 :예제</vt:lpstr>
      <vt:lpstr>워드투벡터(Word2Vec) 이해하기 :예제</vt:lpstr>
      <vt:lpstr>Skip-gram으로 Word2Vec 학습 방법 </vt:lpstr>
      <vt:lpstr>Word2Vec을 이용한 워드임베딩</vt:lpstr>
      <vt:lpstr>Word Embedding의 한계</vt:lpstr>
      <vt:lpstr>  네이버 영화 리뷰 데이터 전처리하기</vt:lpstr>
      <vt:lpstr>네이버 영화 리뷰 데이터 읽어오기 (¼) </vt:lpstr>
      <vt:lpstr>네이버 영화 리뷰 텍스트 전처리 (2/4)</vt:lpstr>
      <vt:lpstr>네이버 뉴스 텍스트 분포 그려보자. (¾) </vt:lpstr>
      <vt:lpstr>텍스트를 워드투벡터로 임베딩으로 표현하기 (4/4) </vt:lpstr>
      <vt:lpstr>텍스트 임베딩을 가시화</vt:lpstr>
      <vt:lpstr>한국어 형태소 분석기 Okt</vt:lpstr>
      <vt:lpstr>Colab에 한글 형태소 Okt 실습하기</vt:lpstr>
      <vt:lpstr>한글 형태소 Okt 활용하기</vt:lpstr>
      <vt:lpstr>Okt 형태소 처리한 리뷰 데이터의 길이와 샘플 개수 </vt:lpstr>
      <vt:lpstr>케라스를 이용한 토큰화 실습</vt:lpstr>
      <vt:lpstr>토큰화이후 같은 리뷰 문장 길이로 패딩하기 </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딥 러닝 자연어 처리 스터디 RNN에서 트랜스포머까지</dc:title>
  <dc:creator>USER</dc:creator>
  <cp:lastModifiedBy>admin</cp:lastModifiedBy>
  <cp:revision>486</cp:revision>
  <dcterms:created xsi:type="dcterms:W3CDTF">2019-11-13T07:01:23Z</dcterms:created>
  <dcterms:modified xsi:type="dcterms:W3CDTF">2025-02-26T16:11:58Z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C:\Users\USER\Desktop\RNN부터 트랜스포머까지.pptx</vt:lpwstr>
  </property>
</Properties>
</file>